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  <p:sldMasterId id="2147483660" r:id="rId5"/>
  </p:sldMasterIdLst>
  <p:notesMasterIdLst>
    <p:notesMasterId r:id="rId12"/>
  </p:notesMasterIdLst>
  <p:handoutMasterIdLst>
    <p:handoutMasterId r:id="rId13"/>
  </p:handoutMasterIdLst>
  <p:sldIdLst>
    <p:sldId id="3141" r:id="rId6"/>
    <p:sldId id="1875" r:id="rId7"/>
    <p:sldId id="3151" r:id="rId8"/>
    <p:sldId id="3152" r:id="rId9"/>
    <p:sldId id="3153" r:id="rId10"/>
    <p:sldId id="3150" r:id="rId11"/>
  </p:sldIdLst>
  <p:sldSz cx="12192000" cy="6858000"/>
  <p:notesSz cx="7010400" cy="92964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ck, Robert F" initials="BRF" lastIdx="3" clrIdx="0">
    <p:extLst>
      <p:ext uri="{19B8F6BF-5375-455C-9EA6-DF929625EA0E}">
        <p15:presenceInfo xmlns:p15="http://schemas.microsoft.com/office/powerpoint/2012/main" userId="S::U38938@Cartech.com::81d40c51-2650-4d79-8ba8-540a3802d5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800000"/>
    <a:srgbClr val="CCECFF"/>
    <a:srgbClr val="CCFFFF"/>
    <a:srgbClr val="66FF99"/>
    <a:srgbClr val="00FF00"/>
    <a:srgbClr val="660066"/>
    <a:srgbClr val="009900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4660"/>
  </p:normalViewPr>
  <p:slideViewPr>
    <p:cSldViewPr snapToGrid="0">
      <p:cViewPr varScale="1">
        <p:scale>
          <a:sx n="74" d="100"/>
          <a:sy n="74" d="100"/>
        </p:scale>
        <p:origin x="7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7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ck, Robert F" userId="81d40c51-2650-4d79-8ba8-540a3802d54e" providerId="ADAL" clId="{08E46209-EBC4-471B-B6F7-3767C5CFF379}"/>
    <pc:docChg chg="modSld">
      <pc:chgData name="Buck, Robert F" userId="81d40c51-2650-4d79-8ba8-540a3802d54e" providerId="ADAL" clId="{08E46209-EBC4-471B-B6F7-3767C5CFF379}" dt="2025-12-11T19:33:58.966" v="7" actId="20577"/>
      <pc:docMkLst>
        <pc:docMk/>
      </pc:docMkLst>
      <pc:sldChg chg="modSp mod">
        <pc:chgData name="Buck, Robert F" userId="81d40c51-2650-4d79-8ba8-540a3802d54e" providerId="ADAL" clId="{08E46209-EBC4-471B-B6F7-3767C5CFF379}" dt="2025-12-11T19:33:58.966" v="7" actId="20577"/>
        <pc:sldMkLst>
          <pc:docMk/>
          <pc:sldMk cId="2582477455" sldId="3141"/>
        </pc:sldMkLst>
        <pc:spChg chg="mod">
          <ac:chgData name="Buck, Robert F" userId="81d40c51-2650-4d79-8ba8-540a3802d54e" providerId="ADAL" clId="{08E46209-EBC4-471B-B6F7-3767C5CFF379}" dt="2025-12-11T19:33:58.966" v="7" actId="20577"/>
          <ac:spMkLst>
            <pc:docMk/>
            <pc:sldMk cId="2582477455" sldId="3141"/>
            <ac:spMk id="7" creationId="{77FDFAC7-9A9C-7FF2-0202-C5C2BC527B2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4948585"/>
      </p:ext>
    </p:extLst>
  </p:cSld>
  <p:clrMap bg1="lt1" tx1="dk1" bg2="lt2" tx2="dk2" accent1="accent1" accent2="accent2" accent3="accent3" accent4="accent4" accent5="accent5" accent6="accent6" hlink="hlink" folHlink="folHlink"/>
  <p:hf sldNum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DataSheet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2008B-CA52-4420-8F02-70505BA877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93750"/>
      </p:ext>
    </p:extLst>
  </p:cSld>
  <p:clrMap bg1="lt1" tx1="dk1" bg2="lt2" tx2="dk2" accent1="accent1" accent2="accent2" accent3="accent3" accent4="accent4" accent5="accent5" accent6="accent6" hlink="hlink" folHlink="folHlink"/>
  <p:hf sldNum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artech.com" TargetMode="External"/><Relationship Id="rId3" Type="http://schemas.openxmlformats.org/officeDocument/2006/relationships/oleObject" Target="../embeddings/oleObject4.bin"/><Relationship Id="rId7" Type="http://schemas.openxmlformats.org/officeDocument/2006/relationships/image" Target="../media/image6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13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5" Type="http://schemas.openxmlformats.org/officeDocument/2006/relationships/image" Target="../media/image11.png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hyperlink" Target="mailto:info@cartech.com" TargetMode="External"/><Relationship Id="rId3" Type="http://schemas.openxmlformats.org/officeDocument/2006/relationships/oleObject" Target="../embeddings/oleObject4.bin"/><Relationship Id="rId7" Type="http://schemas.openxmlformats.org/officeDocument/2006/relationships/image" Target="../media/image6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F16A1C96-11D3-F843-95A0-2E346C0B4C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6127" y="822912"/>
            <a:ext cx="12244254" cy="60497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79A8BABA-0277-0C4D-87F1-0735F1FCE5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66454" y="1055542"/>
            <a:ext cx="2649133" cy="558450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E1FA52-D876-9948-9B86-7F7720F62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670" y="4105665"/>
            <a:ext cx="5602356" cy="1325563"/>
          </a:xfrm>
          <a:prstGeom prst="rect">
            <a:avLst/>
          </a:prstGeom>
        </p:spPr>
        <p:txBody>
          <a:bodyPr/>
          <a:lstStyle>
            <a:lvl1pPr>
              <a:defRPr sz="5000" b="0" i="0">
                <a:solidFill>
                  <a:schemeClr val="bg1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PRESENTATION TITLE ALL CAPS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5BCBA-F471-EC4D-A1D4-3E6161BC99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0670" y="5567628"/>
            <a:ext cx="2949575" cy="765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0" i="0">
                <a:solidFill>
                  <a:schemeClr val="bg1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>
              <a:defRPr sz="22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2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2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2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Presentation subtitle sentence case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7D0D33-4F23-9D4D-B6F4-CDAE9D9A4EC7}"/>
              </a:ext>
            </a:extLst>
          </p:cNvPr>
          <p:cNvSpPr/>
          <p:nvPr userDrawn="1"/>
        </p:nvSpPr>
        <p:spPr>
          <a:xfrm>
            <a:off x="-26127" y="-37076"/>
            <a:ext cx="12241714" cy="85998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2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BA9D0E-9420-954D-A610-164AE75B5A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0670" y="3706754"/>
            <a:ext cx="2146300" cy="261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rgbClr val="F33260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 marL="304800" indent="0">
              <a:buNone/>
              <a:defRPr sz="100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09600" indent="0">
              <a:buNone/>
              <a:defRPr sz="100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14400" indent="0">
              <a:buNone/>
              <a:defRPr sz="100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19200" indent="0">
              <a:buNone/>
              <a:defRPr sz="100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0" marR="0" lvl="0" indent="0" algn="l" defTabSz="1219169" rtl="0" eaLnBrk="1" fontAlgn="auto" latinLnBrk="0" hangingPunct="1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r>
              <a:rPr lang="en-US" dirty="0"/>
              <a:t>JUNE XX, 2020</a:t>
            </a:r>
          </a:p>
        </p:txBody>
      </p:sp>
      <p:pic>
        <p:nvPicPr>
          <p:cNvPr id="10" name="Image">
            <a:extLst>
              <a:ext uri="{FF2B5EF4-FFF2-40B4-BE49-F238E27FC236}">
                <a16:creationId xmlns:a16="http://schemas.microsoft.com/office/drawing/2014/main" id="{E76183CE-0788-5246-93A2-0D20FB46F9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56" y="243775"/>
            <a:ext cx="1773066" cy="35289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9553821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C973E954-60E2-614A-893B-142C618E7576}"/>
              </a:ext>
            </a:extLst>
          </p:cNvPr>
          <p:cNvSpPr/>
          <p:nvPr userDrawn="1"/>
        </p:nvSpPr>
        <p:spPr>
          <a:xfrm>
            <a:off x="-18865" y="0"/>
            <a:ext cx="12229732" cy="6986588"/>
          </a:xfrm>
          <a:prstGeom prst="rect">
            <a:avLst/>
          </a:prstGeom>
          <a:solidFill>
            <a:srgbClr val="F33260"/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algn="ctr" defTabSz="412667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1" i="0" dirty="0">
              <a:latin typeface="DIN Next LT Pro Bold" panose="020B0503020203050203" pitchFamily="34" charset="77"/>
              <a:ea typeface="Calibri Bold" charset="0"/>
              <a:cs typeface="Calibri Bold" charset="0"/>
            </a:endParaRPr>
          </a:p>
        </p:txBody>
      </p:sp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0CE35F0F-CBE8-9C48-9B59-BC5AB679CE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4247574" flipH="1">
            <a:off x="6221730" y="-636628"/>
            <a:ext cx="6903526" cy="6353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9" y="0"/>
                </a:moveTo>
                <a:lnTo>
                  <a:pt x="0" y="5829"/>
                </a:lnTo>
                <a:lnTo>
                  <a:pt x="0" y="9529"/>
                </a:lnTo>
                <a:lnTo>
                  <a:pt x="3870" y="21600"/>
                </a:lnTo>
                <a:lnTo>
                  <a:pt x="15634" y="21600"/>
                </a:lnTo>
                <a:lnTo>
                  <a:pt x="21600" y="19341"/>
                </a:lnTo>
                <a:lnTo>
                  <a:pt x="1539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E8BEB-BEBD-E34A-91F7-B51FCC4CE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55F97F52-332F-9546-A92D-97CB2CF529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6324" y="-5022"/>
            <a:ext cx="12264646" cy="36178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9A11C3-7A54-9648-A85B-C1C3D4856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164" y="5386599"/>
            <a:ext cx="5983287" cy="1115219"/>
          </a:xfrm>
          <a:prstGeom prst="rect">
            <a:avLst/>
          </a:prstGeom>
        </p:spPr>
        <p:txBody>
          <a:bodyPr/>
          <a:lstStyle>
            <a:lvl1pPr marL="0" marR="0" indent="0" algn="l" defTabSz="1218925" rtl="0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4999" b="0" i="0" u="none" strike="noStrike" cap="none" spc="-85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  <a:sym typeface="Helvetica Neue"/>
              </a:defRPr>
            </a:lvl1pPr>
            <a:lvl2pPr marL="304739" indent="0">
              <a:buNone/>
              <a:defRPr/>
            </a:lvl2pPr>
          </a:lstStyle>
          <a:p>
            <a:pPr lvl="0"/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ALL CAPS</a:t>
            </a:r>
          </a:p>
        </p:txBody>
      </p:sp>
    </p:spTree>
    <p:extLst>
      <p:ext uri="{BB962C8B-B14F-4D97-AF65-F5344CB8AC3E}">
        <p14:creationId xmlns:p14="http://schemas.microsoft.com/office/powerpoint/2010/main" val="3920866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E56DA6-7121-4B4E-3396-39EA1E4F7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98E9CD-EFE2-C758-C4D8-D5A7E78BA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046" y="877422"/>
            <a:ext cx="9960129" cy="353158"/>
          </a:xfrm>
          <a:prstGeom prst="rect">
            <a:avLst/>
          </a:prstGeom>
        </p:spPr>
        <p:txBody>
          <a:bodyPr/>
          <a:lstStyle>
            <a:lvl1pPr>
              <a:defRPr sz="2250" b="0" i="0">
                <a:latin typeface="Calibri Light" panose="020F0302020204030204" pitchFamily="34" charset="0"/>
                <a:ea typeface="Calibri Light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Header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1CA865-D6F7-E461-5D2E-BE6F072F9C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046" y="1525084"/>
            <a:ext cx="4952504" cy="353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i="0">
                <a:solidFill>
                  <a:srgbClr val="F33260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 marL="304739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09478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14217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18956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6294EC53-6D44-8B9A-18FA-B024E580440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048" y="1993900"/>
            <a:ext cx="4952504" cy="41886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1pPr>
            <a:lvl2pPr marL="304739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2pPr>
            <a:lvl3pPr marL="609478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3pPr>
            <a:lvl4pPr marL="914217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4pPr>
            <a:lvl5pPr marL="1218956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02F526D-B9C0-0833-FB09-31EB454A81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642381" y="1527048"/>
            <a:ext cx="5764212" cy="38679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7176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_Circl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D4CBA72-9649-4A53-A130-A3074E6059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29473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D4CBA72-9649-4A53-A130-A3074E605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77109B2-3F5B-473F-BA03-15FDF91680A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B5381422-A1FA-E245-BF31-2BC4285BDE2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C22EC6-06D7-9E4C-A8FC-DB669B1E0504}"/>
              </a:ext>
            </a:extLst>
          </p:cNvPr>
          <p:cNvSpPr txBox="1"/>
          <p:nvPr userDrawn="1"/>
        </p:nvSpPr>
        <p:spPr>
          <a:xfrm>
            <a:off x="5963920" y="88392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3EB858-D7BA-D94B-AD29-0818FB9A5933}"/>
              </a:ext>
            </a:extLst>
          </p:cNvPr>
          <p:cNvSpPr txBox="1"/>
          <p:nvPr userDrawn="1"/>
        </p:nvSpPr>
        <p:spPr>
          <a:xfrm>
            <a:off x="3952240" y="85344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E9F43-1A52-1E47-B3AE-38290F7AD963}"/>
              </a:ext>
            </a:extLst>
          </p:cNvPr>
          <p:cNvSpPr txBox="1"/>
          <p:nvPr userDrawn="1"/>
        </p:nvSpPr>
        <p:spPr>
          <a:xfrm>
            <a:off x="1899920" y="85344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393E69-D9BC-7642-9E48-7E429C521EF3}"/>
              </a:ext>
            </a:extLst>
          </p:cNvPr>
          <p:cNvSpPr txBox="1"/>
          <p:nvPr userDrawn="1"/>
        </p:nvSpPr>
        <p:spPr>
          <a:xfrm>
            <a:off x="2336800" y="32512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94BF657-99ED-B548-96A4-F9671EE61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046" y="877422"/>
            <a:ext cx="10889323" cy="353158"/>
          </a:xfrm>
          <a:prstGeom prst="rect">
            <a:avLst/>
          </a:prstGeom>
        </p:spPr>
        <p:txBody>
          <a:bodyPr/>
          <a:lstStyle>
            <a:lvl1pPr>
              <a:defRPr sz="2250" b="0" i="0">
                <a:latin typeface="Calibri Light" panose="020F0302020204030204" pitchFamily="34" charset="0"/>
                <a:ea typeface="Calibri Light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Header 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49FE11E-7B2D-E6B6-BF13-C539A570A0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046" y="1525084"/>
            <a:ext cx="4952504" cy="353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i="0">
                <a:solidFill>
                  <a:srgbClr val="F33260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 marL="304739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09478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14217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18956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7A3920AC-35CA-976C-81CA-2EC0430E25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048" y="1993900"/>
            <a:ext cx="4952504" cy="418861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1pPr>
            <a:lvl2pPr marL="304739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2pPr>
            <a:lvl3pPr marL="609478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3pPr>
            <a:lvl4pPr marL="914217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4pPr>
            <a:lvl5pPr marL="1218956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52250002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Content_O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D4CBA72-9649-4A53-A130-A3074E6059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02898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D4CBA72-9649-4A53-A130-A3074E605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77109B2-3F5B-473F-BA03-15FDF91680A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B5381422-A1FA-E245-BF31-2BC4285BDE2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C22EC6-06D7-9E4C-A8FC-DB669B1E0504}"/>
              </a:ext>
            </a:extLst>
          </p:cNvPr>
          <p:cNvSpPr txBox="1"/>
          <p:nvPr userDrawn="1"/>
        </p:nvSpPr>
        <p:spPr>
          <a:xfrm>
            <a:off x="5963920" y="88392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3EB858-D7BA-D94B-AD29-0818FB9A5933}"/>
              </a:ext>
            </a:extLst>
          </p:cNvPr>
          <p:cNvSpPr txBox="1"/>
          <p:nvPr userDrawn="1"/>
        </p:nvSpPr>
        <p:spPr>
          <a:xfrm>
            <a:off x="3952240" y="85344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E9F43-1A52-1E47-B3AE-38290F7AD963}"/>
              </a:ext>
            </a:extLst>
          </p:cNvPr>
          <p:cNvSpPr txBox="1"/>
          <p:nvPr userDrawn="1"/>
        </p:nvSpPr>
        <p:spPr>
          <a:xfrm>
            <a:off x="1899920" y="85344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393E69-D9BC-7642-9E48-7E429C521EF3}"/>
              </a:ext>
            </a:extLst>
          </p:cNvPr>
          <p:cNvSpPr txBox="1"/>
          <p:nvPr userDrawn="1"/>
        </p:nvSpPr>
        <p:spPr>
          <a:xfrm>
            <a:off x="2336800" y="32512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7A2311F0-B668-27EC-B104-CC8D7116D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46" y="877422"/>
            <a:ext cx="10889323" cy="35315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Our Vision</a:t>
            </a: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0059B236-D4B9-397D-2B98-46B861C6AFE9}"/>
              </a:ext>
            </a:extLst>
          </p:cNvPr>
          <p:cNvSpPr/>
          <p:nvPr userDrawn="1"/>
        </p:nvSpPr>
        <p:spPr>
          <a:xfrm>
            <a:off x="-13604" y="1495028"/>
            <a:ext cx="7248717" cy="4558300"/>
          </a:xfrm>
          <a:prstGeom prst="rect">
            <a:avLst/>
          </a:prstGeom>
          <a:solidFill>
            <a:srgbClr val="C8C9C7">
              <a:alpha val="25000"/>
            </a:srgbClr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defTabSz="412667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65 Medium"/>
                <a:ea typeface="Helvetica 65 Medium"/>
                <a:cs typeface="Helvetica 65 Medium"/>
                <a:sym typeface="Helvetica Neue Medium"/>
              </a:defRPr>
            </a:pPr>
            <a:endParaRPr sz="1600" b="1" i="0" dirty="0">
              <a:latin typeface="Calibri Bold" charset="0"/>
              <a:ea typeface="Calibri Bold" charset="0"/>
              <a:cs typeface="Calibri Bold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DE7F931-DAC0-8D04-E2F4-A633FFD95D59}"/>
              </a:ext>
            </a:extLst>
          </p:cNvPr>
          <p:cNvSpPr txBox="1">
            <a:spLocks/>
          </p:cNvSpPr>
          <p:nvPr userDrawn="1"/>
        </p:nvSpPr>
        <p:spPr>
          <a:xfrm>
            <a:off x="584199" y="1962697"/>
            <a:ext cx="5511801" cy="3622961"/>
          </a:xfrm>
          <a:prstGeom prst="rect">
            <a:avLst/>
          </a:prstGeom>
        </p:spPr>
        <p:txBody>
          <a:bodyPr/>
          <a:lstStyle>
            <a:lvl1pPr marL="0" marR="0" indent="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660404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977908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295412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612916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905024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2528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40032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7536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173736" lvl="4" indent="-173736">
              <a:spcBef>
                <a:spcPts val="0"/>
              </a:spcBef>
              <a:buSzPct val="120000"/>
              <a:defRPr sz="2200" b="0" spc="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latin typeface="Calibri Light"/>
                <a:ea typeface="Calibri Light"/>
                <a:cs typeface="Calibri Light"/>
                <a:sym typeface="Calibri Light"/>
              </a:rPr>
              <a:t>To be the </a:t>
            </a:r>
            <a:r>
              <a:rPr lang="en-US" sz="1200" b="1" kern="0" dirty="0">
                <a:latin typeface="Calibri" panose="020F0502020204030204" pitchFamily="34" charset="0"/>
                <a:ea typeface="Calibri Light"/>
                <a:cs typeface="Calibri" panose="020F0502020204030204" pitchFamily="34" charset="0"/>
                <a:sym typeface="Calibri Light"/>
              </a:rPr>
              <a:t>preferred solutions provider</a:t>
            </a:r>
            <a:r>
              <a:rPr lang="en-US" sz="1200" kern="0" dirty="0">
                <a:latin typeface="Calibri Light"/>
                <a:ea typeface="Calibri Light"/>
                <a:cs typeface="Calibri Light"/>
                <a:sym typeface="Calibri Light"/>
              </a:rPr>
              <a:t> in specialty materials with a reputation for:</a:t>
            </a:r>
          </a:p>
          <a:p>
            <a:pPr marL="403225" indent="-223838">
              <a:spcBef>
                <a:spcPts val="400"/>
              </a:spcBef>
              <a:buClr>
                <a:srgbClr val="F33260"/>
              </a:buClr>
              <a:buFont typeface="System Font Regular"/>
              <a:buChar char="-"/>
              <a:defRPr sz="22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Zero injuries</a:t>
            </a:r>
          </a:p>
          <a:p>
            <a:pPr marL="403225" indent="-223838">
              <a:spcBef>
                <a:spcPts val="400"/>
              </a:spcBef>
              <a:buClr>
                <a:srgbClr val="F33260"/>
              </a:buClr>
              <a:buFont typeface="System Font Regular"/>
              <a:buChar char="-"/>
              <a:defRPr sz="22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Unquestionable quality</a:t>
            </a:r>
          </a:p>
          <a:p>
            <a:pPr marL="403225" indent="-223838">
              <a:spcBef>
                <a:spcPts val="400"/>
              </a:spcBef>
              <a:buClr>
                <a:srgbClr val="F33260"/>
              </a:buClr>
              <a:buFont typeface="System Font Regular"/>
              <a:buChar char="-"/>
              <a:defRPr sz="22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Intimate customer connections</a:t>
            </a:r>
          </a:p>
          <a:p>
            <a:pPr marL="403225" indent="-223838">
              <a:spcBef>
                <a:spcPts val="400"/>
              </a:spcBef>
              <a:buClr>
                <a:srgbClr val="F33260"/>
              </a:buClr>
              <a:buFont typeface="System Font Regular"/>
              <a:buChar char="-"/>
              <a:defRPr sz="22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Innovative growth</a:t>
            </a:r>
          </a:p>
          <a:p>
            <a:pPr marL="403225" indent="-223838">
              <a:spcBef>
                <a:spcPts val="400"/>
              </a:spcBef>
              <a:buClr>
                <a:srgbClr val="F33260"/>
              </a:buClr>
              <a:buFont typeface="System Font Regular"/>
              <a:buChar char="-"/>
              <a:defRPr sz="22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Creative technology</a:t>
            </a:r>
          </a:p>
          <a:p>
            <a:pPr marL="403225" indent="-223838">
              <a:spcBef>
                <a:spcPts val="400"/>
              </a:spcBef>
              <a:buClr>
                <a:srgbClr val="F33260"/>
              </a:buClr>
              <a:buFont typeface="System Font Regular"/>
              <a:buChar char="-"/>
              <a:defRPr sz="22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Engaged talent</a:t>
            </a:r>
          </a:p>
          <a:p>
            <a:pPr marL="173736" lvl="4" indent="-173736">
              <a:defRPr sz="2200" b="0" spc="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latin typeface="Calibri Light"/>
                <a:ea typeface="Calibri Light"/>
                <a:cs typeface="Calibri Light"/>
                <a:sym typeface="Calibri Light"/>
              </a:rPr>
              <a:t>To embrace our role in the manufacture of </a:t>
            </a:r>
            <a:r>
              <a:rPr lang="en-US" sz="1200" b="1" kern="0" dirty="0">
                <a:latin typeface="Calibri" panose="020F0502020204030204" pitchFamily="34" charset="0"/>
                <a:ea typeface="Calibri Light"/>
                <a:cs typeface="Calibri" panose="020F0502020204030204" pitchFamily="34" charset="0"/>
                <a:sym typeface="Calibri Light"/>
              </a:rPr>
              <a:t>mission critical, never-fail products</a:t>
            </a:r>
            <a:r>
              <a:rPr lang="en-US" sz="1200" kern="0" dirty="0">
                <a:latin typeface="Calibri Light"/>
                <a:ea typeface="Calibri Light"/>
                <a:cs typeface="Calibri Light"/>
                <a:sym typeface="Calibri Light"/>
              </a:rPr>
              <a:t> and to behave in a passionate manner that will inspire our communities, customers, and investors.</a:t>
            </a:r>
          </a:p>
          <a:p>
            <a:pPr marL="173736" lvl="4" indent="-173736">
              <a:defRPr sz="2200" b="0" spc="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kern="0" dirty="0">
                <a:latin typeface="Calibri Light"/>
                <a:ea typeface="Calibri Light"/>
                <a:cs typeface="Calibri Light"/>
                <a:sym typeface="Calibri Light"/>
              </a:rPr>
              <a:t>We will compete tirelessly to become and remain an </a:t>
            </a:r>
            <a:r>
              <a:rPr lang="en-US" sz="1200" b="1" kern="0" dirty="0">
                <a:latin typeface="Calibri" panose="020F0502020204030204" pitchFamily="34" charset="0"/>
                <a:ea typeface="Calibri Light"/>
                <a:cs typeface="Calibri" panose="020F0502020204030204" pitchFamily="34" charset="0"/>
                <a:sym typeface="Calibri Light"/>
              </a:rPr>
              <a:t>irreplaceable partner</a:t>
            </a:r>
            <a:r>
              <a:rPr lang="en-US" sz="1200" kern="0" dirty="0">
                <a:latin typeface="Calibri Light"/>
                <a:ea typeface="Calibri Light"/>
                <a:cs typeface="Calibri Light"/>
                <a:sym typeface="Calibri Light"/>
              </a:rPr>
              <a:t> in the supply chains where we participate.</a:t>
            </a:r>
          </a:p>
        </p:txBody>
      </p:sp>
      <p:pic>
        <p:nvPicPr>
          <p:cNvPr id="8" name="gettyimages-970174988-2048x2048.jpg">
            <a:extLst>
              <a:ext uri="{FF2B5EF4-FFF2-40B4-BE49-F238E27FC236}">
                <a16:creationId xmlns:a16="http://schemas.microsoft.com/office/drawing/2014/main" id="{B33E9736-D8B3-248D-4520-31EE287202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7788" y="1717714"/>
            <a:ext cx="5764212" cy="386794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4570457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_O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D4CBA72-9649-4A53-A130-A3074E6059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02898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D4CBA72-9649-4A53-A130-A3074E605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77109B2-3F5B-473F-BA03-15FDF91680A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B5381422-A1FA-E245-BF31-2BC4285BDE2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C22EC6-06D7-9E4C-A8FC-DB669B1E0504}"/>
              </a:ext>
            </a:extLst>
          </p:cNvPr>
          <p:cNvSpPr txBox="1"/>
          <p:nvPr userDrawn="1"/>
        </p:nvSpPr>
        <p:spPr>
          <a:xfrm>
            <a:off x="5963920" y="88392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3EB858-D7BA-D94B-AD29-0818FB9A5933}"/>
              </a:ext>
            </a:extLst>
          </p:cNvPr>
          <p:cNvSpPr txBox="1"/>
          <p:nvPr userDrawn="1"/>
        </p:nvSpPr>
        <p:spPr>
          <a:xfrm>
            <a:off x="3952240" y="85344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5E9F43-1A52-1E47-B3AE-38290F7AD963}"/>
              </a:ext>
            </a:extLst>
          </p:cNvPr>
          <p:cNvSpPr txBox="1"/>
          <p:nvPr userDrawn="1"/>
        </p:nvSpPr>
        <p:spPr>
          <a:xfrm>
            <a:off x="1899920" y="85344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393E69-D9BC-7642-9E48-7E429C521EF3}"/>
              </a:ext>
            </a:extLst>
          </p:cNvPr>
          <p:cNvSpPr txBox="1"/>
          <p:nvPr userDrawn="1"/>
        </p:nvSpPr>
        <p:spPr>
          <a:xfrm>
            <a:off x="2336800" y="32512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94BF657-99ED-B548-96A4-F9671EE61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046" y="877422"/>
            <a:ext cx="10889323" cy="353158"/>
          </a:xfrm>
          <a:prstGeom prst="rect">
            <a:avLst/>
          </a:prstGeom>
        </p:spPr>
        <p:txBody>
          <a:bodyPr/>
          <a:lstStyle>
            <a:lvl1pPr>
              <a:defRPr sz="2250" b="0" i="0">
                <a:latin typeface="Calibri Light" panose="020F0302020204030204" pitchFamily="34" charset="0"/>
                <a:ea typeface="Calibri Light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Header </a:t>
            </a:r>
          </a:p>
        </p:txBody>
      </p:sp>
    </p:spTree>
    <p:extLst>
      <p:ext uri="{BB962C8B-B14F-4D97-AF65-F5344CB8AC3E}">
        <p14:creationId xmlns:p14="http://schemas.microsoft.com/office/powerpoint/2010/main" val="96694343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_Kick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76ECB-1990-4116-922F-5CCC9378EE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196627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76ECB-1990-4116-922F-5CCC9378EE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609893A-793B-4955-8026-0E5CA152BC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D773A101-CA15-014E-9929-E201B9141B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Long sentence written here.">
            <a:extLst>
              <a:ext uri="{FF2B5EF4-FFF2-40B4-BE49-F238E27FC236}">
                <a16:creationId xmlns:a16="http://schemas.microsoft.com/office/drawing/2014/main" id="{E528EA32-1B83-D74D-BA64-478AA83ADB2D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838344" y="5660743"/>
            <a:ext cx="10515312" cy="441275"/>
          </a:xfrm>
          <a:prstGeom prst="rect">
            <a:avLst/>
          </a:prstGeom>
          <a:solidFill>
            <a:srgbClr val="53565A"/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200" b="0" spc="5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Kicker – emphasize the main point – one line.</a:t>
            </a:r>
            <a:endParaRPr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24A135-FAD7-DB40-909D-19E5C3E89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046" y="877422"/>
            <a:ext cx="10889323" cy="353158"/>
          </a:xfrm>
          <a:prstGeom prst="rect">
            <a:avLst/>
          </a:prstGeom>
        </p:spPr>
        <p:txBody>
          <a:bodyPr/>
          <a:lstStyle>
            <a:lvl1pPr>
              <a:defRPr sz="2250" b="0" i="0">
                <a:latin typeface="Calibri Light" panose="020F0302020204030204" pitchFamily="34" charset="0"/>
                <a:ea typeface="Calibri Light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Header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3F85229-DD83-3DDA-7BE5-40BF682A79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046" y="1525084"/>
            <a:ext cx="4952504" cy="353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i="0">
                <a:solidFill>
                  <a:srgbClr val="F33260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 marL="304739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09478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14217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18956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43D8FA5-7A5F-416F-7FDD-9CC6CE8D45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048" y="1993901"/>
            <a:ext cx="4952504" cy="33390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1pPr>
            <a:lvl2pPr marL="304739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2pPr>
            <a:lvl3pPr marL="609478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3pPr>
            <a:lvl4pPr marL="914217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4pPr>
            <a:lvl5pPr marL="1218956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9BE15A4-A2FC-6BDA-6695-0E4313CF808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642381" y="1527048"/>
            <a:ext cx="5764212" cy="38679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0863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_Kicker Circl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76ECB-1990-4116-922F-5CCC9378EE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196627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76ECB-1990-4116-922F-5CCC9378EE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609893A-793B-4955-8026-0E5CA152BC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D773A101-CA15-014E-9929-E201B9141B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Long sentence written here.">
            <a:extLst>
              <a:ext uri="{FF2B5EF4-FFF2-40B4-BE49-F238E27FC236}">
                <a16:creationId xmlns:a16="http://schemas.microsoft.com/office/drawing/2014/main" id="{E528EA32-1B83-D74D-BA64-478AA83ADB2D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838344" y="5660743"/>
            <a:ext cx="10515312" cy="441275"/>
          </a:xfrm>
          <a:prstGeom prst="rect">
            <a:avLst/>
          </a:prstGeom>
          <a:solidFill>
            <a:srgbClr val="53565A"/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200" b="0" spc="5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Kicker – emphasize the main point – one line.</a:t>
            </a:r>
            <a:endParaRPr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24A135-FAD7-DB40-909D-19E5C3E89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046" y="877422"/>
            <a:ext cx="10889323" cy="353158"/>
          </a:xfrm>
          <a:prstGeom prst="rect">
            <a:avLst/>
          </a:prstGeom>
        </p:spPr>
        <p:txBody>
          <a:bodyPr/>
          <a:lstStyle>
            <a:lvl1pPr>
              <a:defRPr sz="2250" b="0" i="0">
                <a:latin typeface="Calibri Light" panose="020F0302020204030204" pitchFamily="34" charset="0"/>
                <a:ea typeface="Calibri Light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Header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3F85229-DD83-3DDA-7BE5-40BF682A79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046" y="1525084"/>
            <a:ext cx="4952504" cy="3531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i="0">
                <a:solidFill>
                  <a:srgbClr val="F33260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 marL="304739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09478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14217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18956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43D8FA5-7A5F-416F-7FDD-9CC6CE8D455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048" y="1993901"/>
            <a:ext cx="4952504" cy="33390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1pPr>
            <a:lvl2pPr marL="304739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2pPr>
            <a:lvl3pPr marL="609478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3pPr>
            <a:lvl4pPr marL="914217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4pPr>
            <a:lvl5pPr marL="1218956" indent="0">
              <a:lnSpc>
                <a:spcPct val="100000"/>
              </a:lnSpc>
              <a:spcBef>
                <a:spcPts val="0"/>
              </a:spcBef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E848FDBD-9700-E22F-0E4C-9CF4CDEE2B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4247574" flipH="1">
            <a:off x="6595614" y="-394138"/>
            <a:ext cx="6903526" cy="6351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9" y="0"/>
                </a:moveTo>
                <a:lnTo>
                  <a:pt x="0" y="5829"/>
                </a:lnTo>
                <a:lnTo>
                  <a:pt x="0" y="9529"/>
                </a:lnTo>
                <a:lnTo>
                  <a:pt x="3870" y="21600"/>
                </a:lnTo>
                <a:lnTo>
                  <a:pt x="15634" y="21600"/>
                </a:lnTo>
                <a:lnTo>
                  <a:pt x="21600" y="19341"/>
                </a:lnTo>
                <a:lnTo>
                  <a:pt x="15399" y="0"/>
                </a:ln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0788051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">
            <a:extLst>
              <a:ext uri="{FF2B5EF4-FFF2-40B4-BE49-F238E27FC236}">
                <a16:creationId xmlns:a16="http://schemas.microsoft.com/office/drawing/2014/main" id="{63A8060B-DC8C-0C4A-91BF-A148856894C4}"/>
              </a:ext>
            </a:extLst>
          </p:cNvPr>
          <p:cNvSpPr/>
          <p:nvPr userDrawn="1"/>
        </p:nvSpPr>
        <p:spPr>
          <a:xfrm>
            <a:off x="-13604" y="657221"/>
            <a:ext cx="7248717" cy="5515656"/>
          </a:xfrm>
          <a:prstGeom prst="rect">
            <a:avLst/>
          </a:prstGeom>
          <a:solidFill>
            <a:srgbClr val="C8C9C7">
              <a:alpha val="25000"/>
            </a:srgbClr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defTabSz="412667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1" i="0" dirty="0">
              <a:latin typeface="Calibri Bold" charset="0"/>
              <a:ea typeface="Calibri Bold" charset="0"/>
              <a:cs typeface="Calibri Bold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E8BEB-BEBD-E34A-91F7-B51FCC4CE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55F97F52-332F-9546-A92D-97CB2CF529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6324" y="-5022"/>
            <a:ext cx="12264646" cy="361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CE7383FB-26CE-6A47-8223-F8491CFB96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069" y="6414699"/>
            <a:ext cx="1023633" cy="20099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7F35F32-23D8-2045-82B7-C3FC5B4389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90" y="928214"/>
            <a:ext cx="4967354" cy="551438"/>
          </a:xfrm>
          <a:prstGeom prst="rect">
            <a:avLst/>
          </a:prstGeom>
        </p:spPr>
        <p:txBody>
          <a:bodyPr/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45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Header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A359EB7-FDF0-6B4D-AF91-F44C1AFEE1A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642381" y="1495028"/>
            <a:ext cx="5764212" cy="38679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36"/>
          </p:nvPr>
        </p:nvSpPr>
        <p:spPr>
          <a:xfrm>
            <a:off x="584198" y="2104979"/>
            <a:ext cx="3393281" cy="314880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1pPr>
            <a:lvl2pPr marL="304739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2pPr>
            <a:lvl3pPr marL="609478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3pPr>
            <a:lvl4pPr marL="914217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4pPr>
            <a:lvl5pPr marL="1218956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3F283AC-E579-8442-BD04-903BD67BCA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198" y="1580265"/>
            <a:ext cx="2039937" cy="2738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i="0">
                <a:solidFill>
                  <a:srgbClr val="F33260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 marL="304739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09478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14217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18956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83133729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4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EA8FD3-F716-654B-8B78-4D0D1C983A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7BFB96D4-E901-954C-A85F-D5B48AA0AD64}"/>
              </a:ext>
            </a:extLst>
          </p:cNvPr>
          <p:cNvSpPr/>
          <p:nvPr userDrawn="1"/>
        </p:nvSpPr>
        <p:spPr>
          <a:xfrm>
            <a:off x="0" y="671172"/>
            <a:ext cx="7248717" cy="5515656"/>
          </a:xfrm>
          <a:prstGeom prst="rect">
            <a:avLst/>
          </a:prstGeom>
          <a:solidFill>
            <a:srgbClr val="C8C9C7">
              <a:alpha val="25000"/>
            </a:srgbClr>
          </a:solidFill>
          <a:ln w="12700">
            <a:miter lim="400000"/>
          </a:ln>
        </p:spPr>
        <p:txBody>
          <a:bodyPr lIns="25393" tIns="25393" rIns="25393" bIns="25393" anchor="ctr"/>
          <a:lstStyle/>
          <a:p>
            <a:pPr defTabSz="412667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b="1" i="0" dirty="0">
              <a:latin typeface="Calibri Bold" charset="0"/>
              <a:ea typeface="Calibri Bold" charset="0"/>
              <a:cs typeface="Calibri Bold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56B8AF-B833-7341-8105-86ADC074F0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90" y="928214"/>
            <a:ext cx="4967354" cy="551438"/>
          </a:xfrm>
          <a:prstGeom prst="rect">
            <a:avLst/>
          </a:prstGeom>
        </p:spPr>
        <p:txBody>
          <a:bodyPr/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45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Header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5113C6-16C5-1F4C-A1D2-A3A3CC5FC3F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642381" y="1495028"/>
            <a:ext cx="5764212" cy="386794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0CCDBB0-30FB-594D-9A6F-95957D8530F9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84198" y="2104979"/>
            <a:ext cx="4965422" cy="314880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1pPr>
            <a:lvl2pPr marL="304739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2pPr>
            <a:lvl3pPr marL="609478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3pPr>
            <a:lvl4pPr marL="914217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4pPr>
            <a:lvl5pPr marL="1218956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="0" i="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6F34F5E-D0B2-1F42-AA71-62E9913D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198" y="1580265"/>
            <a:ext cx="4945546" cy="2738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0" i="0">
                <a:solidFill>
                  <a:srgbClr val="F33260"/>
                </a:solidFill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</a:defRPr>
            </a:lvl1pPr>
            <a:lvl2pPr marL="304739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09478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914217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218956" indent="0">
              <a:buNone/>
              <a:defRPr sz="1250">
                <a:solidFill>
                  <a:srgbClr val="F332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45A81900-8EEA-D14E-B9CE-92093F46B2FF}"/>
              </a:ext>
            </a:extLst>
          </p:cNvPr>
          <p:cNvSpPr txBox="1">
            <a:spLocks/>
          </p:cNvSpPr>
          <p:nvPr userDrawn="1"/>
        </p:nvSpPr>
        <p:spPr>
          <a:xfrm>
            <a:off x="10470382" y="658368"/>
            <a:ext cx="1721618" cy="402582"/>
          </a:xfrm>
          <a:prstGeom prst="rect">
            <a:avLst/>
          </a:prstGeom>
        </p:spPr>
        <p:txBody>
          <a:bodyPr/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114302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228603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342905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457206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571507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685809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800110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914412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>
              <a:defRPr sz="45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800" b="1" dirty="0">
                <a:latin typeface="+mn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7708039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oy Highligh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E8BEB-BEBD-E34A-91F7-B51FCC4CE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55F97F52-332F-9546-A92D-97CB2CF529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6324" y="-5022"/>
            <a:ext cx="12264646" cy="361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CE7383FB-26CE-6A47-8223-F8491CFB96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069" y="6414699"/>
            <a:ext cx="1023633" cy="200991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AUTOMOTIVE">
            <a:extLst>
              <a:ext uri="{FF2B5EF4-FFF2-40B4-BE49-F238E27FC236}">
                <a16:creationId xmlns:a16="http://schemas.microsoft.com/office/drawing/2014/main" id="{C8936DAE-17E6-1544-9BA9-C5C3B33794A5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640079" y="3001980"/>
            <a:ext cx="1188720" cy="1616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  <a:endParaRPr dirty="0"/>
          </a:p>
        </p:txBody>
      </p:sp>
      <p:sp>
        <p:nvSpPr>
          <p:cNvPr id="22" name="ENERGY">
            <a:extLst>
              <a:ext uri="{FF2B5EF4-FFF2-40B4-BE49-F238E27FC236}">
                <a16:creationId xmlns:a16="http://schemas.microsoft.com/office/drawing/2014/main" id="{0C7A6799-1E3D-1D40-8F70-734FBE55DB9B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2114442" y="3000707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23" name="AEROSPACE">
            <a:extLst>
              <a:ext uri="{FF2B5EF4-FFF2-40B4-BE49-F238E27FC236}">
                <a16:creationId xmlns:a16="http://schemas.microsoft.com/office/drawing/2014/main" id="{BF3299F3-9B8B-CD44-9E7D-583ADD3F03AA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3602736" y="3003856"/>
            <a:ext cx="1188720" cy="1616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24" name="CONSUMER">
            <a:extLst>
              <a:ext uri="{FF2B5EF4-FFF2-40B4-BE49-F238E27FC236}">
                <a16:creationId xmlns:a16="http://schemas.microsoft.com/office/drawing/2014/main" id="{FDDE87F6-FDC3-E545-B294-C6426F29EC8C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5074582" y="3001981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5D7B7274-FF24-874C-BEAB-0BB05958AF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33" y="833709"/>
            <a:ext cx="3963739" cy="488234"/>
          </a:xfrm>
          <a:prstGeom prst="rect">
            <a:avLst/>
          </a:prstGeom>
        </p:spPr>
        <p:txBody>
          <a:bodyPr/>
          <a:lstStyle>
            <a:lvl1pPr marL="0" marR="0" indent="0" algn="l" defTabSz="8255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4500" b="0" i="0" u="none" strike="noStrike" cap="none" spc="-85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defTabSz="825500">
              <a:lnSpc>
                <a:spcPct val="100000"/>
              </a:lnSpc>
              <a:spcBef>
                <a:spcPts val="0"/>
              </a:spcBef>
              <a:defRPr sz="45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Header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B8F7AC72-3E58-D84B-8F58-FB1575EA0B0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832" y="1515045"/>
            <a:ext cx="3963738" cy="200991"/>
          </a:xfrm>
          <a:prstGeom prst="rect">
            <a:avLst/>
          </a:prstGeom>
        </p:spPr>
        <p:txBody>
          <a:bodyPr/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F33260"/>
                </a:solidFill>
                <a:effectLst/>
                <a:uFillTx/>
                <a:latin typeface="Calibri"/>
                <a:ea typeface="Calibri"/>
                <a:cs typeface="Calibri"/>
                <a:sym typeface="Helvetica Neue"/>
              </a:defRPr>
            </a:lvl1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45" name="Text Placeholder 43">
            <a:extLst>
              <a:ext uri="{FF2B5EF4-FFF2-40B4-BE49-F238E27FC236}">
                <a16:creationId xmlns:a16="http://schemas.microsoft.com/office/drawing/2014/main" id="{593DDFE8-2B8F-654D-926F-DD7E169706A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0549" y="3506495"/>
            <a:ext cx="3950022" cy="299946"/>
          </a:xfrm>
          <a:prstGeom prst="rect">
            <a:avLst/>
          </a:prstGeom>
        </p:spPr>
        <p:txBody>
          <a:bodyPr/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F33260"/>
                </a:solidFill>
                <a:effectLst/>
                <a:uFillTx/>
                <a:latin typeface="Calibri"/>
                <a:ea typeface="Calibri"/>
                <a:cs typeface="Calibri"/>
                <a:sym typeface="Helvetica Neue"/>
              </a:defRPr>
            </a:lvl1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38213" y="1960432"/>
            <a:ext cx="1188720" cy="1024565"/>
          </a:xfrm>
          <a:prstGeom prst="rect">
            <a:avLst/>
          </a:prstGeom>
        </p:spPr>
        <p:txBody>
          <a:bodyPr/>
          <a:lstStyle/>
          <a:p>
            <a:pPr marL="304739" marR="0" lvl="0" indent="-304739" algn="l" defTabSz="1218925" rtl="0" eaLnBrk="1" fontAlgn="auto" latinLnBrk="0" hangingPunct="1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2114442" y="1960432"/>
            <a:ext cx="1188720" cy="1024565"/>
          </a:xfrm>
          <a:prstGeom prst="rect">
            <a:avLst/>
          </a:prstGeom>
        </p:spPr>
        <p:txBody>
          <a:bodyPr/>
          <a:lstStyle/>
          <a:p>
            <a:pPr marL="304739" marR="0" lvl="0" indent="-304739" algn="l" defTabSz="1218925" rtl="0" eaLnBrk="1" fontAlgn="auto" latinLnBrk="0" hangingPunct="1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60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3600971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5077200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9" name="Text Placeholder 43">
            <a:extLst>
              <a:ext uri="{FF2B5EF4-FFF2-40B4-BE49-F238E27FC236}">
                <a16:creationId xmlns:a16="http://schemas.microsoft.com/office/drawing/2014/main" id="{E57C68A4-33C3-F942-A58A-D8D08F0A524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11878" y="3538213"/>
            <a:ext cx="3950022" cy="299946"/>
          </a:xfrm>
          <a:prstGeom prst="rect">
            <a:avLst/>
          </a:prstGeom>
        </p:spPr>
        <p:txBody>
          <a:bodyPr/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F33260"/>
                </a:solidFill>
                <a:effectLst/>
                <a:uFillTx/>
                <a:latin typeface="Calibri"/>
                <a:ea typeface="Calibri"/>
                <a:cs typeface="Calibri"/>
                <a:sym typeface="Helvetica Neue"/>
              </a:defRPr>
            </a:lvl1pPr>
          </a:lstStyle>
          <a:p>
            <a:pPr lvl="0"/>
            <a:r>
              <a:rPr lang="en-US"/>
              <a:t>Subhead 1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D5DDD2-111F-6D44-8CB7-31E0365C11A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69913" y="3952977"/>
            <a:ext cx="3951287" cy="2030412"/>
          </a:xfrm>
          <a:prstGeom prst="rect">
            <a:avLst/>
          </a:prstGeom>
        </p:spPr>
        <p:txBody>
          <a:bodyPr/>
          <a:lstStyle>
            <a:lvl1pPr marL="171450" indent="-171450" hangingPunct="1">
              <a:buSzPct val="125000"/>
              <a:buFont typeface="Arial" panose="020B0604020202020204" pitchFamily="34" charset="0"/>
              <a:buChar char="•"/>
              <a:defRPr sz="1200"/>
            </a:lvl1pPr>
          </a:lstStyle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strength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toughness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surface hardness (carburized,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nitrided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thermal fatigue resistance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rotating beam and axial fatigue resistance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0B81D024-9E0C-EF43-A2C3-496881A5BBE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10613" y="3952977"/>
            <a:ext cx="3951287" cy="2030412"/>
          </a:xfrm>
          <a:prstGeom prst="rect">
            <a:avLst/>
          </a:prstGeom>
        </p:spPr>
        <p:txBody>
          <a:bodyPr/>
          <a:lstStyle>
            <a:lvl1pPr marL="171450" indent="-171450" hangingPunct="1">
              <a:buSzPct val="125000"/>
              <a:buFont typeface="Arial" panose="020B0604020202020204" pitchFamily="34" charset="0"/>
              <a:buChar char="•"/>
              <a:defRPr sz="1200"/>
            </a:lvl1pPr>
          </a:lstStyle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strength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toughness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surface hardness (carburized,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nitrided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thermal fatigue resistance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rotating beam and axial fatigue resistance</a:t>
            </a:r>
          </a:p>
        </p:txBody>
      </p:sp>
      <p:sp>
        <p:nvSpPr>
          <p:cNvPr id="30" name="ENERGY">
            <a:extLst>
              <a:ext uri="{FF2B5EF4-FFF2-40B4-BE49-F238E27FC236}">
                <a16:creationId xmlns:a16="http://schemas.microsoft.com/office/drawing/2014/main" id="{112FC7EE-6696-FD4D-95DB-873B2B6F6223}"/>
              </a:ext>
            </a:extLst>
          </p:cNvPr>
          <p:cNvSpPr txBox="1">
            <a:spLocks noGrp="1"/>
          </p:cNvSpPr>
          <p:nvPr>
            <p:ph type="body" sz="quarter" idx="40" hasCustomPrompt="1"/>
          </p:nvPr>
        </p:nvSpPr>
        <p:spPr>
          <a:xfrm>
            <a:off x="6543079" y="3000707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31" name="AEROSPACE">
            <a:extLst>
              <a:ext uri="{FF2B5EF4-FFF2-40B4-BE49-F238E27FC236}">
                <a16:creationId xmlns:a16="http://schemas.microsoft.com/office/drawing/2014/main" id="{33C91A56-8449-DB4D-BFD7-C2AD2FE69385}"/>
              </a:ext>
            </a:extLst>
          </p:cNvPr>
          <p:cNvSpPr txBox="1">
            <a:spLocks noGrp="1"/>
          </p:cNvSpPr>
          <p:nvPr>
            <p:ph type="body" sz="quarter" idx="41" hasCustomPrompt="1"/>
          </p:nvPr>
        </p:nvSpPr>
        <p:spPr>
          <a:xfrm>
            <a:off x="8031373" y="3003856"/>
            <a:ext cx="1188720" cy="1616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32" name="CONSUMER">
            <a:extLst>
              <a:ext uri="{FF2B5EF4-FFF2-40B4-BE49-F238E27FC236}">
                <a16:creationId xmlns:a16="http://schemas.microsoft.com/office/drawing/2014/main" id="{162BB0B8-3DEB-9D49-8CA9-EDB7F0ABF624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9503219" y="3001981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3E7C53FA-2008-DF4E-93DF-649640A73119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543079" y="1960432"/>
            <a:ext cx="1188720" cy="1024565"/>
          </a:xfrm>
          <a:prstGeom prst="rect">
            <a:avLst/>
          </a:prstGeom>
        </p:spPr>
        <p:txBody>
          <a:bodyPr/>
          <a:lstStyle/>
          <a:p>
            <a:pPr marL="304739" marR="0" lvl="0" indent="-304739" algn="l" defTabSz="1218925" rtl="0" eaLnBrk="1" fontAlgn="auto" latinLnBrk="0" hangingPunct="1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6FC09A2E-FCFC-2A44-B509-618A9EDA1B6F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029608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164FD8F9-4181-7048-9721-505DE2E9BE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505837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2231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4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F7EEBE5-193E-E64A-8E07-B57316099B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73369" y="6444826"/>
            <a:ext cx="398682" cy="228784"/>
          </a:xfrm>
        </p:spPr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95147CA1-178D-4D42-8407-E86B44C1FE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6324" y="-5022"/>
            <a:ext cx="12264646" cy="36178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AUTOMOTIVE">
            <a:extLst>
              <a:ext uri="{FF2B5EF4-FFF2-40B4-BE49-F238E27FC236}">
                <a16:creationId xmlns:a16="http://schemas.microsoft.com/office/drawing/2014/main" id="{8037D78F-4553-F847-AFAE-C9E86D8AE930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640079" y="3001980"/>
            <a:ext cx="1188720" cy="1616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  <a:endParaRPr dirty="0"/>
          </a:p>
        </p:txBody>
      </p:sp>
      <p:sp>
        <p:nvSpPr>
          <p:cNvPr id="8" name="ENERGY">
            <a:extLst>
              <a:ext uri="{FF2B5EF4-FFF2-40B4-BE49-F238E27FC236}">
                <a16:creationId xmlns:a16="http://schemas.microsoft.com/office/drawing/2014/main" id="{D6A20C41-98B4-4F42-9E5C-C3D1621ECAEB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2114442" y="3000707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9" name="AEROSPACE">
            <a:extLst>
              <a:ext uri="{FF2B5EF4-FFF2-40B4-BE49-F238E27FC236}">
                <a16:creationId xmlns:a16="http://schemas.microsoft.com/office/drawing/2014/main" id="{C01ABACF-2881-8D46-86DD-B012789805B8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3602736" y="3003856"/>
            <a:ext cx="1188720" cy="1616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10" name="CONSUMER">
            <a:extLst>
              <a:ext uri="{FF2B5EF4-FFF2-40B4-BE49-F238E27FC236}">
                <a16:creationId xmlns:a16="http://schemas.microsoft.com/office/drawing/2014/main" id="{FDE542BC-8392-AA40-996B-1484D44FDE57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5074582" y="3001981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11" name="Title 40">
            <a:extLst>
              <a:ext uri="{FF2B5EF4-FFF2-40B4-BE49-F238E27FC236}">
                <a16:creationId xmlns:a16="http://schemas.microsoft.com/office/drawing/2014/main" id="{9839D8D8-F671-5C44-A8D4-231AB0E2CB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33" y="833709"/>
            <a:ext cx="3963739" cy="488234"/>
          </a:xfrm>
          <a:prstGeom prst="rect">
            <a:avLst/>
          </a:prstGeom>
        </p:spPr>
        <p:txBody>
          <a:bodyPr/>
          <a:lstStyle>
            <a:lvl1pPr marL="0" marR="0" indent="0" algn="l" defTabSz="825500" rtl="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4500" b="0" i="0" u="none" strike="noStrike" cap="none" spc="-85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defTabSz="825500">
              <a:lnSpc>
                <a:spcPct val="100000"/>
              </a:lnSpc>
              <a:spcBef>
                <a:spcPts val="0"/>
              </a:spcBef>
              <a:defRPr sz="4500"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Header</a:t>
            </a:r>
          </a:p>
        </p:txBody>
      </p:sp>
      <p:sp>
        <p:nvSpPr>
          <p:cNvPr id="12" name="Text Placeholder 43">
            <a:extLst>
              <a:ext uri="{FF2B5EF4-FFF2-40B4-BE49-F238E27FC236}">
                <a16:creationId xmlns:a16="http://schemas.microsoft.com/office/drawing/2014/main" id="{750E1348-9F3D-2B47-9BFC-CF7D08E91BD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832" y="1515045"/>
            <a:ext cx="3963738" cy="200991"/>
          </a:xfrm>
          <a:prstGeom prst="rect">
            <a:avLst/>
          </a:prstGeom>
        </p:spPr>
        <p:txBody>
          <a:bodyPr/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F33260"/>
                </a:solidFill>
                <a:effectLst/>
                <a:uFillTx/>
                <a:latin typeface="Calibri"/>
                <a:ea typeface="Calibri"/>
                <a:cs typeface="Calibri"/>
                <a:sym typeface="Helvetica Neue"/>
              </a:defRPr>
            </a:lvl1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13" name="Text Placeholder 43">
            <a:extLst>
              <a:ext uri="{FF2B5EF4-FFF2-40B4-BE49-F238E27FC236}">
                <a16:creationId xmlns:a16="http://schemas.microsoft.com/office/drawing/2014/main" id="{720AD8F2-9429-694C-9D5D-896980B7A96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7783" y="3506495"/>
            <a:ext cx="3474720" cy="299946"/>
          </a:xfrm>
          <a:prstGeom prst="rect">
            <a:avLst/>
          </a:prstGeom>
        </p:spPr>
        <p:txBody>
          <a:bodyPr/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F33260"/>
                </a:solidFill>
                <a:effectLst/>
                <a:uFillTx/>
                <a:latin typeface="Calibri"/>
                <a:ea typeface="Calibri"/>
                <a:cs typeface="Calibri"/>
                <a:sym typeface="Helvetica Neue"/>
              </a:defRPr>
            </a:lvl1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6F51AE57-05A3-AD46-8028-BEC728A2157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8213" y="1960432"/>
            <a:ext cx="1188720" cy="1024565"/>
          </a:xfrm>
          <a:prstGeom prst="rect">
            <a:avLst/>
          </a:prstGeom>
        </p:spPr>
        <p:txBody>
          <a:bodyPr/>
          <a:lstStyle/>
          <a:p>
            <a:pPr marL="304739" marR="0" lvl="0" indent="-304739" algn="l" defTabSz="1218925" rtl="0" eaLnBrk="1" fontAlgn="auto" latinLnBrk="0" hangingPunct="1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C0C96EA6-AC12-8344-8153-96D5F5E4866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114442" y="1960432"/>
            <a:ext cx="1188720" cy="1024565"/>
          </a:xfrm>
          <a:prstGeom prst="rect">
            <a:avLst/>
          </a:prstGeom>
        </p:spPr>
        <p:txBody>
          <a:bodyPr/>
          <a:lstStyle/>
          <a:p>
            <a:pPr marL="304739" marR="0" lvl="0" indent="-304739" algn="l" defTabSz="1218925" rtl="0" eaLnBrk="1" fontAlgn="auto" latinLnBrk="0" hangingPunct="1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71B06658-0747-8141-8B27-D22ABFAAAF9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600971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5C4B876D-2507-2D46-81EE-3C30A83F6A1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077200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2BA607EB-0F11-2540-B3E8-238D4991AE7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7784" y="3952977"/>
            <a:ext cx="3474720" cy="2030412"/>
          </a:xfrm>
          <a:prstGeom prst="rect">
            <a:avLst/>
          </a:prstGeom>
        </p:spPr>
        <p:txBody>
          <a:bodyPr/>
          <a:lstStyle>
            <a:lvl1pPr marL="171450" indent="-171450" hangingPunct="1">
              <a:buSzPct val="125000"/>
              <a:buFont typeface="Arial" panose="020B0604020202020204" pitchFamily="34" charset="0"/>
              <a:buChar char="•"/>
              <a:defRPr sz="1200"/>
            </a:lvl1pPr>
          </a:lstStyle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strength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toughness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surface hardness (carburized,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nitrided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thermal fatigue resistance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rotating beam and axial fatigue resistance</a:t>
            </a:r>
          </a:p>
        </p:txBody>
      </p:sp>
      <p:sp>
        <p:nvSpPr>
          <p:cNvPr id="21" name="ENERGY">
            <a:extLst>
              <a:ext uri="{FF2B5EF4-FFF2-40B4-BE49-F238E27FC236}">
                <a16:creationId xmlns:a16="http://schemas.microsoft.com/office/drawing/2014/main" id="{78E6410F-BC02-0D47-9BBC-7D0EECFE048A}"/>
              </a:ext>
            </a:extLst>
          </p:cNvPr>
          <p:cNvSpPr txBox="1">
            <a:spLocks noGrp="1"/>
          </p:cNvSpPr>
          <p:nvPr>
            <p:ph type="body" sz="quarter" idx="40" hasCustomPrompt="1"/>
          </p:nvPr>
        </p:nvSpPr>
        <p:spPr>
          <a:xfrm>
            <a:off x="6543079" y="3000707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22" name="AEROSPACE">
            <a:extLst>
              <a:ext uri="{FF2B5EF4-FFF2-40B4-BE49-F238E27FC236}">
                <a16:creationId xmlns:a16="http://schemas.microsoft.com/office/drawing/2014/main" id="{E6740645-A76C-A44C-97B8-7233C04FE656}"/>
              </a:ext>
            </a:extLst>
          </p:cNvPr>
          <p:cNvSpPr txBox="1">
            <a:spLocks noGrp="1"/>
          </p:cNvSpPr>
          <p:nvPr>
            <p:ph type="body" sz="quarter" idx="41" hasCustomPrompt="1"/>
          </p:nvPr>
        </p:nvSpPr>
        <p:spPr>
          <a:xfrm>
            <a:off x="8031373" y="3003856"/>
            <a:ext cx="1188720" cy="16165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23" name="CONSUMER">
            <a:extLst>
              <a:ext uri="{FF2B5EF4-FFF2-40B4-BE49-F238E27FC236}">
                <a16:creationId xmlns:a16="http://schemas.microsoft.com/office/drawing/2014/main" id="{64512ACC-F529-CA42-BA89-D4CA2D62275D}"/>
              </a:ext>
            </a:extLst>
          </p:cNvPr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9503219" y="3001981"/>
            <a:ext cx="1188720" cy="16088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412667">
              <a:lnSpc>
                <a:spcPct val="100000"/>
              </a:lnSpc>
              <a:spcBef>
                <a:spcPts val="0"/>
              </a:spcBef>
              <a:buSzTx/>
              <a:buNone/>
              <a:defRPr sz="1000" i="1">
                <a:solidFill>
                  <a:srgbClr val="97999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12408EB4-CF9A-A74C-94BD-BF9FAD05B45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543079" y="1960432"/>
            <a:ext cx="1188720" cy="1024565"/>
          </a:xfrm>
          <a:prstGeom prst="rect">
            <a:avLst/>
          </a:prstGeom>
        </p:spPr>
        <p:txBody>
          <a:bodyPr/>
          <a:lstStyle/>
          <a:p>
            <a:pPr marL="304739" marR="0" lvl="0" indent="-304739" algn="l" defTabSz="1218925" rtl="0" eaLnBrk="1" fontAlgn="auto" latinLnBrk="0" hangingPunct="1">
              <a:lnSpc>
                <a:spcPct val="90000"/>
              </a:lnSpc>
              <a:spcBef>
                <a:spcPts val="225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589194E-247E-7845-9496-BBB7D17B047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029608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02AB2038-C707-4F43-B42D-457038BCE31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505837" y="1960432"/>
            <a:ext cx="1188720" cy="102456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43">
            <a:extLst>
              <a:ext uri="{FF2B5EF4-FFF2-40B4-BE49-F238E27FC236}">
                <a16:creationId xmlns:a16="http://schemas.microsoft.com/office/drawing/2014/main" id="{2CDA5F87-F9D5-214F-9D55-FB1A0DD86C4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303872" y="3506495"/>
            <a:ext cx="3474720" cy="299946"/>
          </a:xfrm>
          <a:prstGeom prst="rect">
            <a:avLst/>
          </a:prstGeom>
        </p:spPr>
        <p:txBody>
          <a:bodyPr/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F33260"/>
                </a:solidFill>
                <a:effectLst/>
                <a:uFillTx/>
                <a:latin typeface="Calibri"/>
                <a:ea typeface="Calibri"/>
                <a:cs typeface="Calibri"/>
                <a:sym typeface="Helvetica Neue"/>
              </a:defRPr>
            </a:lvl1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9DED4CA6-6718-A045-B3FE-62BD3C64A9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303873" y="3952977"/>
            <a:ext cx="3474720" cy="2030412"/>
          </a:xfrm>
          <a:prstGeom prst="rect">
            <a:avLst/>
          </a:prstGeom>
        </p:spPr>
        <p:txBody>
          <a:bodyPr/>
          <a:lstStyle>
            <a:lvl1pPr marL="171450" indent="-171450" hangingPunct="1">
              <a:buSzPct val="125000"/>
              <a:buFont typeface="Arial" panose="020B0604020202020204" pitchFamily="34" charset="0"/>
              <a:buChar char="•"/>
              <a:defRPr sz="1200"/>
            </a:lvl1pPr>
          </a:lstStyle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strength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toughness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surface hardness (carburized,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nitrided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thermal fatigue resistance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rotating beam and axial fatigue resistance</a:t>
            </a:r>
          </a:p>
        </p:txBody>
      </p:sp>
      <p:sp>
        <p:nvSpPr>
          <p:cNvPr id="29" name="Text Placeholder 43">
            <a:extLst>
              <a:ext uri="{FF2B5EF4-FFF2-40B4-BE49-F238E27FC236}">
                <a16:creationId xmlns:a16="http://schemas.microsoft.com/office/drawing/2014/main" id="{80FE46ED-17DD-D141-B628-B9E7908B082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048987" y="3506495"/>
            <a:ext cx="3474720" cy="299946"/>
          </a:xfrm>
          <a:prstGeom prst="rect">
            <a:avLst/>
          </a:prstGeom>
        </p:spPr>
        <p:txBody>
          <a:bodyPr/>
          <a:lstStyle>
            <a:lvl1pPr marL="0" marR="0" indent="0" algn="l" defTabSz="41266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500" b="0" i="0" u="none" strike="noStrike" cap="none" spc="0" normalizeH="0" baseline="0" dirty="0" smtClean="0">
                <a:ln>
                  <a:noFill/>
                </a:ln>
                <a:solidFill>
                  <a:srgbClr val="F33260"/>
                </a:solidFill>
                <a:effectLst/>
                <a:uFillTx/>
                <a:latin typeface="Calibri"/>
                <a:ea typeface="Calibri"/>
                <a:cs typeface="Calibri"/>
                <a:sym typeface="Helvetica Neue"/>
              </a:defRPr>
            </a:lvl1pPr>
          </a:lstStyle>
          <a:p>
            <a:pPr lvl="0"/>
            <a:r>
              <a:rPr lang="en-US" dirty="0"/>
              <a:t>Subhead 1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9FFE0587-A4D5-304C-8211-CB36F730EFC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048988" y="3952977"/>
            <a:ext cx="3474720" cy="2030412"/>
          </a:xfrm>
          <a:prstGeom prst="rect">
            <a:avLst/>
          </a:prstGeom>
        </p:spPr>
        <p:txBody>
          <a:bodyPr/>
          <a:lstStyle>
            <a:lvl1pPr marL="171450" indent="-171450" hangingPunct="1">
              <a:buSzPct val="125000"/>
              <a:buFont typeface="Arial" panose="020B0604020202020204" pitchFamily="34" charset="0"/>
              <a:buChar char="•"/>
              <a:defRPr sz="1200"/>
            </a:lvl1pPr>
          </a:lstStyle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strength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toughness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High surface hardness (carburized,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nitrided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thermal fatigue resistance</a:t>
            </a:r>
          </a:p>
          <a:p>
            <a:pPr marL="171450" indent="-171450" hangingPunct="1">
              <a:buSzPct val="12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Good rotating beam and axial fatigue resistance</a:t>
            </a:r>
          </a:p>
        </p:txBody>
      </p:sp>
    </p:spTree>
    <p:extLst>
      <p:ext uri="{BB962C8B-B14F-4D97-AF65-F5344CB8AC3E}">
        <p14:creationId xmlns:p14="http://schemas.microsoft.com/office/powerpoint/2010/main" val="266618636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2737C700-5CC1-E743-988D-B6C6CFBB2948}"/>
              </a:ext>
            </a:extLst>
          </p:cNvPr>
          <p:cNvSpPr/>
          <p:nvPr userDrawn="1"/>
        </p:nvSpPr>
        <p:spPr>
          <a:xfrm>
            <a:off x="-38101" y="322729"/>
            <a:ext cx="12265025" cy="6570196"/>
          </a:xfrm>
          <a:prstGeom prst="rect">
            <a:avLst/>
          </a:prstGeom>
          <a:solidFill>
            <a:srgbClr val="10182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8D022F-59B7-A142-8373-D24A9E3FF3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0D9FB1-7CEE-C84A-906E-249F73A047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337" y="6404936"/>
            <a:ext cx="1046586" cy="20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2888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F4A3E0F-416E-4AE1-AF15-185591807B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3900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0" progId="TCLayout.ActiveDocument.1">
                  <p:embed/>
                </p:oleObj>
              </mc:Choice>
              <mc:Fallback>
                <p:oleObj name="think-cell Slide" r:id="rId3" imgW="421" imgH="42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F4A3E0F-416E-4AE1-AF15-185591807B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959A60A0-D135-C044-9E66-CF313DAF7D1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6127" y="852892"/>
            <a:ext cx="12244254" cy="6049715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991F998-904F-D041-920E-36941A6D0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1984248"/>
            <a:ext cx="7143750" cy="646074"/>
          </a:xfrm>
          <a:prstGeom prst="rect">
            <a:avLst/>
          </a:prstGeom>
        </p:spPr>
        <p:txBody>
          <a:bodyPr/>
          <a:lstStyle>
            <a:lvl1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100" b="0" i="0" u="none" strike="noStrike" cap="none" spc="0" baseline="0">
                <a:solidFill>
                  <a:srgbClr val="FFFFFF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45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Thank you</a:t>
            </a:r>
          </a:p>
        </p:txBody>
      </p: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5FC1363D-F91B-AC4E-A374-ED1E997B9D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7331" y="2478708"/>
            <a:ext cx="6224632" cy="5983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>
            <a:extLst>
              <a:ext uri="{FF2B5EF4-FFF2-40B4-BE49-F238E27FC236}">
                <a16:creationId xmlns:a16="http://schemas.microsoft.com/office/drawing/2014/main" id="{BECFEB50-A5BB-CB4E-8E10-89E119B6600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56" y="243775"/>
            <a:ext cx="1773066" cy="35289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7B19443-4104-3584-BB91-FF6AAC1C0DE1}"/>
              </a:ext>
            </a:extLst>
          </p:cNvPr>
          <p:cNvSpPr txBox="1">
            <a:spLocks/>
          </p:cNvSpPr>
          <p:nvPr userDrawn="1"/>
        </p:nvSpPr>
        <p:spPr>
          <a:xfrm>
            <a:off x="565150" y="5266944"/>
            <a:ext cx="7143750" cy="1161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40" tIns="45720" rIns="91440" bIns="45720" anchor="t" anchorCtr="0">
            <a:normAutofit/>
          </a:bodyPr>
          <a:lstStyle>
            <a:lvl1pPr marL="0" marR="0" indent="0" algn="l" defTabSz="412756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2pPr>
            <a:lvl3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3pPr>
            <a:lvl4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4pPr>
            <a:lvl5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5pPr>
            <a:lvl6pPr marL="1905024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2528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40032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7536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1600" dirty="0">
                <a:solidFill>
                  <a:schemeClr val="bg1"/>
                </a:solidFill>
              </a:rPr>
              <a:t>For additional information, please contact </a:t>
            </a:r>
          </a:p>
          <a:p>
            <a:pPr hangingPunct="1"/>
            <a:r>
              <a:rPr lang="fr-BE" sz="1600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info@cartech.com</a:t>
            </a:r>
            <a:r>
              <a:rPr lang="fr-BE" sz="1600" dirty="0">
                <a:solidFill>
                  <a:schemeClr val="bg1"/>
                </a:solidFill>
              </a:rPr>
              <a:t> | 610 208 2000</a:t>
            </a:r>
          </a:p>
        </p:txBody>
      </p:sp>
    </p:spTree>
    <p:extLst>
      <p:ext uri="{BB962C8B-B14F-4D97-AF65-F5344CB8AC3E}">
        <p14:creationId xmlns:p14="http://schemas.microsoft.com/office/powerpoint/2010/main" val="399930199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9E4138E-EC04-441B-98EE-595BDB1F962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9E4138E-EC04-441B-98EE-595BDB1F96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863A390-3DB2-4299-A094-3CB8103585E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4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A8ED56D5-5010-B44D-8D4F-E57B68216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998" t="4043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Write short sentence here.">
            <a:extLst>
              <a:ext uri="{FF2B5EF4-FFF2-40B4-BE49-F238E27FC236}">
                <a16:creationId xmlns:a16="http://schemas.microsoft.com/office/drawing/2014/main" id="{CBB73630-589E-D648-8C42-9FDCD92878E9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440263" y="3463725"/>
            <a:ext cx="4705478" cy="59503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4000" b="1" spc="5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Date</a:t>
            </a:r>
            <a:endParaRPr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56D892-35F3-834B-8C4B-4342C0B6E85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266" y="1133984"/>
            <a:ext cx="3668747" cy="713188"/>
          </a:xfrm>
          <a:prstGeom prst="rect">
            <a:avLst/>
          </a:prstGeom>
        </p:spPr>
      </p:pic>
      <p:sp>
        <p:nvSpPr>
          <p:cNvPr id="8" name="Title Here">
            <a:extLst>
              <a:ext uri="{FF2B5EF4-FFF2-40B4-BE49-F238E27FC236}">
                <a16:creationId xmlns:a16="http://schemas.microsoft.com/office/drawing/2014/main" id="{B3FDDC9A-FD13-A34C-BB0F-8FAB213F5AE4}"/>
              </a:ext>
            </a:extLst>
          </p:cNvPr>
          <p:cNvSpPr txBox="1"/>
          <p:nvPr userDrawn="1"/>
        </p:nvSpPr>
        <p:spPr>
          <a:xfrm>
            <a:off x="440267" y="6476513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8CD6778-BF07-4C89-94AF-7643FD69A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263" y="2560528"/>
            <a:ext cx="10739014" cy="841256"/>
          </a:xfrm>
        </p:spPr>
        <p:txBody>
          <a:bodyPr wrap="square">
            <a:noAutofit/>
          </a:bodyPr>
          <a:lstStyle>
            <a:lvl1pPr algn="l">
              <a:defRPr sz="4800" b="1"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80207105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0E0D29D4-C24D-48C4-BB62-37CECD9E0C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0E0D29D4-C24D-48C4-BB62-37CECD9E0C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BCDC93A-26CA-4EA7-A22A-A64E4062312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7" name="Write long sentence here.">
            <a:extLst>
              <a:ext uri="{FF2B5EF4-FFF2-40B4-BE49-F238E27FC236}">
                <a16:creationId xmlns:a16="http://schemas.microsoft.com/office/drawing/2014/main" id="{C598EE4F-BE85-AB4B-BDBB-C2B819040A22}"/>
              </a:ext>
            </a:extLst>
          </p:cNvPr>
          <p:cNvSpPr txBox="1">
            <a:spLocks noGrp="1"/>
          </p:cNvSpPr>
          <p:nvPr>
            <p:ph type="body" sz="quarter" idx="19" hasCustomPrompt="1"/>
          </p:nvPr>
        </p:nvSpPr>
        <p:spPr>
          <a:xfrm>
            <a:off x="391366" y="1426013"/>
            <a:ext cx="11281343" cy="407846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457200" indent="-457200">
              <a:lnSpc>
                <a:spcPct val="130000"/>
              </a:lnSpc>
              <a:spcBef>
                <a:spcPts val="0"/>
              </a:spcBef>
              <a:buSzTx/>
              <a:buFont typeface="+mj-lt"/>
              <a:buAutoNum type="arabicPeriod"/>
              <a:defRPr sz="2800" b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Chapter One</a:t>
            </a:r>
          </a:p>
          <a:p>
            <a:r>
              <a:rPr lang="en-US" dirty="0"/>
              <a:t>Chapter Two</a:t>
            </a:r>
          </a:p>
          <a:p>
            <a:r>
              <a:rPr lang="en-US" dirty="0"/>
              <a:t>Chapter Three</a:t>
            </a:r>
          </a:p>
          <a:p>
            <a:r>
              <a:rPr lang="en-US" dirty="0"/>
              <a:t>Chapter Four</a:t>
            </a:r>
          </a:p>
          <a:p>
            <a:endParaRPr dirty="0"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73756BCB-FE03-9C46-AB47-F187FF31C8C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29EFED-B80E-4897-A399-56C8C11D452C}"/>
              </a:ext>
            </a:extLst>
          </p:cNvPr>
          <p:cNvCxnSpPr>
            <a:cxnSpLocks/>
          </p:cNvCxnSpPr>
          <p:nvPr userDrawn="1"/>
        </p:nvCxnSpPr>
        <p:spPr>
          <a:xfrm>
            <a:off x="391367" y="867868"/>
            <a:ext cx="11303922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36464F3-F275-4AE5-8956-7D7CF0264DA6}"/>
              </a:ext>
            </a:extLst>
          </p:cNvPr>
          <p:cNvSpPr txBox="1"/>
          <p:nvPr userDrawn="1"/>
        </p:nvSpPr>
        <p:spPr>
          <a:xfrm>
            <a:off x="391367" y="332697"/>
            <a:ext cx="11303922" cy="5416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4864" tIns="54864" rIns="54864" bIns="54864" numCol="1" spcCol="38100" rtlCol="0" anchor="ctr" anchorCtr="0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7616826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D4CBA72-9649-4A53-A130-A3074E6059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D4CBA72-9649-4A53-A130-A3074E605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77109B2-3F5B-473F-BA03-15FDF91680A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F27D03-F7E1-C64B-A44E-4B14612D2C9F}"/>
              </a:ext>
            </a:extLst>
          </p:cNvPr>
          <p:cNvCxnSpPr>
            <a:cxnSpLocks/>
          </p:cNvCxnSpPr>
          <p:nvPr userDrawn="1"/>
        </p:nvCxnSpPr>
        <p:spPr>
          <a:xfrm>
            <a:off x="391367" y="867868"/>
            <a:ext cx="11303922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lide Number">
            <a:extLst>
              <a:ext uri="{FF2B5EF4-FFF2-40B4-BE49-F238E27FC236}">
                <a16:creationId xmlns:a16="http://schemas.microsoft.com/office/drawing/2014/main" id="{B5381422-A1FA-E245-BF31-2BC4285BDE2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65D42C0-6E37-48EA-BC5B-A5D31867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or Main Takeaway from Slide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296FA1-455D-454D-B7DB-93D4EAC5DE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2113" y="1180868"/>
            <a:ext cx="11303000" cy="45545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44295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SLIDE WITH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D4CBA72-9649-4A53-A130-A3074E60593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D4CBA72-9649-4A53-A130-A3074E6059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77109B2-3F5B-473F-BA03-15FDF91680A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68" name="Write description here.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391365" y="932026"/>
            <a:ext cx="11303921" cy="7189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12756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Sub-header – brief summary of detail behind key message – maximum 2 lines.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F27D03-F7E1-C64B-A44E-4B14612D2C9F}"/>
              </a:ext>
            </a:extLst>
          </p:cNvPr>
          <p:cNvCxnSpPr>
            <a:cxnSpLocks/>
          </p:cNvCxnSpPr>
          <p:nvPr userDrawn="1"/>
        </p:nvCxnSpPr>
        <p:spPr>
          <a:xfrm>
            <a:off x="391367" y="867868"/>
            <a:ext cx="11303922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lide Number">
            <a:extLst>
              <a:ext uri="{FF2B5EF4-FFF2-40B4-BE49-F238E27FC236}">
                <a16:creationId xmlns:a16="http://schemas.microsoft.com/office/drawing/2014/main" id="{B5381422-A1FA-E245-BF31-2BC4285BDE2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65D42C0-6E37-48EA-BC5B-A5D31867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or Main Takeaway from Slide</a:t>
            </a:r>
          </a:p>
        </p:txBody>
      </p:sp>
    </p:spTree>
    <p:extLst>
      <p:ext uri="{BB962C8B-B14F-4D97-AF65-F5344CB8AC3E}">
        <p14:creationId xmlns:p14="http://schemas.microsoft.com/office/powerpoint/2010/main" val="417630116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WITH KI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91576ECB-1990-4116-922F-5CCC9378EE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91576ECB-1990-4116-922F-5CCC9378EE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9609893A-793B-4955-8026-0E5CA152BC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A0A5A7-0D0A-D840-BE9E-417C21DBE89C}"/>
              </a:ext>
            </a:extLst>
          </p:cNvPr>
          <p:cNvCxnSpPr>
            <a:cxnSpLocks/>
          </p:cNvCxnSpPr>
          <p:nvPr userDrawn="1"/>
        </p:nvCxnSpPr>
        <p:spPr>
          <a:xfrm>
            <a:off x="391367" y="867868"/>
            <a:ext cx="1130392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lide Number">
            <a:extLst>
              <a:ext uri="{FF2B5EF4-FFF2-40B4-BE49-F238E27FC236}">
                <a16:creationId xmlns:a16="http://schemas.microsoft.com/office/drawing/2014/main" id="{D773A101-CA15-014E-9929-E201B9141B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Long sentence written here.">
            <a:extLst>
              <a:ext uri="{FF2B5EF4-FFF2-40B4-BE49-F238E27FC236}">
                <a16:creationId xmlns:a16="http://schemas.microsoft.com/office/drawing/2014/main" id="{E528EA32-1B83-D74D-BA64-478AA83ADB2D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838344" y="5660743"/>
            <a:ext cx="10515312" cy="441275"/>
          </a:xfrm>
          <a:prstGeom prst="rect">
            <a:avLst/>
          </a:pr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200" b="1" spc="5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Kicker – emphasize the main point – one line.</a:t>
            </a:r>
            <a:endParaRPr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30DF42F-B783-4373-84F4-83CB67085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or Main Takeaway from Slide</a:t>
            </a:r>
          </a:p>
        </p:txBody>
      </p:sp>
    </p:spTree>
    <p:extLst>
      <p:ext uri="{BB962C8B-B14F-4D97-AF65-F5344CB8AC3E}">
        <p14:creationId xmlns:p14="http://schemas.microsoft.com/office/powerpoint/2010/main" val="93946665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ong sentence written here.">
            <a:extLst>
              <a:ext uri="{FF2B5EF4-FFF2-40B4-BE49-F238E27FC236}">
                <a16:creationId xmlns:a16="http://schemas.microsoft.com/office/drawing/2014/main" id="{5FCC444E-04A8-C94B-BA55-66402A74B4BA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829518" y="1064344"/>
            <a:ext cx="10015266" cy="736740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5200" b="1" spc="5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“Quote”</a:t>
            </a:r>
            <a:endParaRPr dirty="0"/>
          </a:p>
        </p:txBody>
      </p:sp>
      <p:sp>
        <p:nvSpPr>
          <p:cNvPr id="10" name="Write Title here">
            <a:extLst>
              <a:ext uri="{FF2B5EF4-FFF2-40B4-BE49-F238E27FC236}">
                <a16:creationId xmlns:a16="http://schemas.microsoft.com/office/drawing/2014/main" id="{298C194A-00DA-9B4D-978D-4C2BBB3DE253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879760" y="2546005"/>
            <a:ext cx="5216240" cy="35182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2300" b="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– Quoted name</a:t>
            </a:r>
            <a:endParaRPr dirty="0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2FF98DE4-8BC4-7647-8B69-BB7767AAF3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Here">
            <a:extLst>
              <a:ext uri="{FF2B5EF4-FFF2-40B4-BE49-F238E27FC236}">
                <a16:creationId xmlns:a16="http://schemas.microsoft.com/office/drawing/2014/main" id="{CAD737C7-460B-554D-BC41-801B3CB4010D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21231A-C908-DB4A-97EF-38A13A1A85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1386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CA80912C-439C-A448-98B7-48139EFA1C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998" t="40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Long sentence written here.">
            <a:extLst>
              <a:ext uri="{FF2B5EF4-FFF2-40B4-BE49-F238E27FC236}">
                <a16:creationId xmlns:a16="http://schemas.microsoft.com/office/drawing/2014/main" id="{011878A4-1957-1044-8C7E-C30520BC6A26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393701" y="2669818"/>
            <a:ext cx="10050423" cy="810607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5800" b="1" spc="5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Divider Slide — No Image</a:t>
            </a:r>
            <a:endParaRPr dirty="0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7E73D41F-D518-F449-9756-A191383DD53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Here">
            <a:extLst>
              <a:ext uri="{FF2B5EF4-FFF2-40B4-BE49-F238E27FC236}">
                <a16:creationId xmlns:a16="http://schemas.microsoft.com/office/drawing/2014/main" id="{7A90F490-3C65-2040-8896-E8AE716A0BDB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2C0E60-0DD4-8B45-9E3A-EB4523067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941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0D16FD5-64F7-4BA1-B91E-8A2ED8A9E44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0" progId="TCLayout.ActiveDocument.1">
                  <p:embed/>
                </p:oleObj>
              </mc:Choice>
              <mc:Fallback>
                <p:oleObj name="think-cell Slide" r:id="rId3" imgW="421" imgH="42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10D16FD5-64F7-4BA1-B91E-8A2ED8A9E4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6" name="Long sentence written here.">
            <a:extLst>
              <a:ext uri="{FF2B5EF4-FFF2-40B4-BE49-F238E27FC236}">
                <a16:creationId xmlns:a16="http://schemas.microsoft.com/office/drawing/2014/main" id="{1B532105-ABCA-5340-B9A8-8D8DAC0E8EDD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393701" y="1635507"/>
            <a:ext cx="10761979" cy="1446678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txBody>
          <a:bodyPr wrap="square" lIns="365760" tIns="365760" rIns="365760" bIns="365760"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5800" b="1" spc="5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Divider Slide — Image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2850595-9F51-134C-A39B-F6242DD0DFA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Here">
            <a:extLst>
              <a:ext uri="{FF2B5EF4-FFF2-40B4-BE49-F238E27FC236}">
                <a16:creationId xmlns:a16="http://schemas.microsoft.com/office/drawing/2014/main" id="{A80B6980-839C-4B82-A9D4-AF604100BFB8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AA75A1-F96C-4D01-9020-8EDE722865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8134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B4930A45-457E-4ADA-9223-BC35B225829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B4930A45-457E-4ADA-9223-BC35B22582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2C35EE0-78A4-422C-ACF8-5FECECDED91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97" name="Image"/>
          <p:cNvSpPr>
            <a:spLocks noGrp="1"/>
          </p:cNvSpPr>
          <p:nvPr>
            <p:ph type="pic" idx="13"/>
          </p:nvPr>
        </p:nvSpPr>
        <p:spPr>
          <a:xfrm>
            <a:off x="5939974" y="0"/>
            <a:ext cx="6252027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en-US"/>
              <a:t>Click icon to add picture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3800C0-67FA-F948-BD68-E3DB7A8AF4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  <p:sp>
        <p:nvSpPr>
          <p:cNvPr id="15" name="Title Here">
            <a:extLst>
              <a:ext uri="{FF2B5EF4-FFF2-40B4-BE49-F238E27FC236}">
                <a16:creationId xmlns:a16="http://schemas.microsoft.com/office/drawing/2014/main" id="{DA289545-0D1C-4049-B7D9-CC7C172F018A}"/>
              </a:ext>
            </a:extLst>
          </p:cNvPr>
          <p:cNvSpPr txBox="1"/>
          <p:nvPr userDrawn="1"/>
        </p:nvSpPr>
        <p:spPr>
          <a:xfrm>
            <a:off x="4888446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ECAD6042-121F-334F-9C4E-854520BE34E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E1957D-2EF5-214B-A0DB-1FA4231EF512}"/>
              </a:ext>
            </a:extLst>
          </p:cNvPr>
          <p:cNvCxnSpPr>
            <a:cxnSpLocks/>
          </p:cNvCxnSpPr>
          <p:nvPr userDrawn="1"/>
        </p:nvCxnSpPr>
        <p:spPr>
          <a:xfrm>
            <a:off x="383975" y="1342430"/>
            <a:ext cx="5357068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D1DA81F1-7AB1-4856-8501-BD808C7F28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975" y="357996"/>
            <a:ext cx="5357068" cy="964367"/>
          </a:xfrm>
        </p:spPr>
        <p:txBody>
          <a:bodyPr wrap="square">
            <a:noAutofit/>
          </a:bodyPr>
          <a:lstStyle>
            <a:lvl1pPr algn="l">
              <a:defRPr sz="2800" b="1">
                <a:latin typeface="+mj-lt"/>
              </a:defRPr>
            </a:lvl1pPr>
          </a:lstStyle>
          <a:p>
            <a:r>
              <a:rPr lang="en-US" dirty="0"/>
              <a:t>Title or Main Takeaway from Slide (two lines)</a:t>
            </a:r>
          </a:p>
        </p:txBody>
      </p:sp>
    </p:spTree>
    <p:extLst>
      <p:ext uri="{BB962C8B-B14F-4D97-AF65-F5344CB8AC3E}">
        <p14:creationId xmlns:p14="http://schemas.microsoft.com/office/powerpoint/2010/main" val="15681064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SIGHT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02782F-9C39-E74A-8753-CAAD891882A0}"/>
              </a:ext>
            </a:extLst>
          </p:cNvPr>
          <p:cNvSpPr/>
          <p:nvPr userDrawn="1"/>
        </p:nvSpPr>
        <p:spPr>
          <a:xfrm>
            <a:off x="7145867" y="0"/>
            <a:ext cx="5046133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rot="0" spcFirstLastPara="0" vertOverflow="overflow" horzOverflow="overflow" vert="horz" wrap="square" lIns="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2250" dirty="0" err="1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Long sentence written here.">
            <a:extLst>
              <a:ext uri="{FF2B5EF4-FFF2-40B4-BE49-F238E27FC236}">
                <a16:creationId xmlns:a16="http://schemas.microsoft.com/office/drawing/2014/main" id="{94130470-45EC-D04C-B31D-292AC5C9E44D}"/>
              </a:ext>
            </a:extLst>
          </p:cNvPr>
          <p:cNvSpPr txBox="1">
            <a:spLocks noGrp="1"/>
          </p:cNvSpPr>
          <p:nvPr>
            <p:ph type="body" sz="quarter" idx="20" hasCustomPrompt="1"/>
          </p:nvPr>
        </p:nvSpPr>
        <p:spPr>
          <a:xfrm>
            <a:off x="7580082" y="1569156"/>
            <a:ext cx="4115209" cy="3433265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5000" b="1" spc="5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Takeaway – the main takeaway from the slide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C324036A-68DE-6347-ABBB-E4D6CBAE78C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Here">
            <a:extLst>
              <a:ext uri="{FF2B5EF4-FFF2-40B4-BE49-F238E27FC236}">
                <a16:creationId xmlns:a16="http://schemas.microsoft.com/office/drawing/2014/main" id="{E5B07B9F-21FA-6B44-80E8-EF9B14756AC2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069796-1932-EB4B-9571-B0DEE9D828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9176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F9C72C5-7331-4503-A90F-22E1405F1E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F9C72C5-7331-4503-A90F-22E1405F1E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19826CD-3EE2-4395-B36F-76D1B4B5BDC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3" name="Write description here.">
            <a:extLst>
              <a:ext uri="{FF2B5EF4-FFF2-40B4-BE49-F238E27FC236}">
                <a16:creationId xmlns:a16="http://schemas.microsoft.com/office/drawing/2014/main" id="{93FAA21A-6DDB-E54D-A5C1-E4B70C5A110D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91366" y="1091424"/>
            <a:ext cx="4761433" cy="44127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12756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Sub-header – one line.</a:t>
            </a:r>
          </a:p>
        </p:txBody>
      </p:sp>
      <p:sp>
        <p:nvSpPr>
          <p:cNvPr id="17" name="Write description here.">
            <a:extLst>
              <a:ext uri="{FF2B5EF4-FFF2-40B4-BE49-F238E27FC236}">
                <a16:creationId xmlns:a16="http://schemas.microsoft.com/office/drawing/2014/main" id="{31C0309B-8F6E-4E49-BDE1-7D8FFDBE0F05}"/>
              </a:ext>
            </a:extLst>
          </p:cNvPr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6338656" y="1091424"/>
            <a:ext cx="4761433" cy="44127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12756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Sub-header – one line.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B06D3E-61A3-4243-A297-927A3490FCBC}"/>
              </a:ext>
            </a:extLst>
          </p:cNvPr>
          <p:cNvCxnSpPr>
            <a:cxnSpLocks/>
          </p:cNvCxnSpPr>
          <p:nvPr userDrawn="1"/>
        </p:nvCxnSpPr>
        <p:spPr>
          <a:xfrm>
            <a:off x="391367" y="867868"/>
            <a:ext cx="11303922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Slide Number">
            <a:extLst>
              <a:ext uri="{FF2B5EF4-FFF2-40B4-BE49-F238E27FC236}">
                <a16:creationId xmlns:a16="http://schemas.microsoft.com/office/drawing/2014/main" id="{AAFCACBC-A61F-DF4F-8BBB-0B3243FFB6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Here">
            <a:extLst>
              <a:ext uri="{FF2B5EF4-FFF2-40B4-BE49-F238E27FC236}">
                <a16:creationId xmlns:a16="http://schemas.microsoft.com/office/drawing/2014/main" id="{B64B96C9-C209-B545-A349-E467997991A3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168D887-4CE2-AB48-BD44-4247173322A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784CEE-63F8-419A-8377-334D2CBFA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369" y="322712"/>
            <a:ext cx="11303920" cy="533479"/>
          </a:xfrm>
        </p:spPr>
        <p:txBody>
          <a:bodyPr wrap="square">
            <a:spAutoFit/>
          </a:bodyPr>
          <a:lstStyle>
            <a:lvl1pPr algn="l">
              <a:defRPr sz="2800" b="1">
                <a:latin typeface="+mj-lt"/>
              </a:defRPr>
            </a:lvl1pPr>
          </a:lstStyle>
          <a:p>
            <a:r>
              <a:rPr lang="en-US" dirty="0"/>
              <a:t>Title or Main Takeaway from Slide</a:t>
            </a:r>
          </a:p>
        </p:txBody>
      </p:sp>
    </p:spTree>
    <p:extLst>
      <p:ext uri="{BB962C8B-B14F-4D97-AF65-F5344CB8AC3E}">
        <p14:creationId xmlns:p14="http://schemas.microsoft.com/office/powerpoint/2010/main" val="151600546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36351A0-0780-4E05-9A28-9B72230403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36351A0-0780-4E05-9A28-9B72230403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B077958-2287-438E-A471-FE095F0E6A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i="0" baseline="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2" name="Write description here.">
            <a:extLst>
              <a:ext uri="{FF2B5EF4-FFF2-40B4-BE49-F238E27FC236}">
                <a16:creationId xmlns:a16="http://schemas.microsoft.com/office/drawing/2014/main" id="{B055523C-B7C1-894C-A048-3542F2E50987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383975" y="1102714"/>
            <a:ext cx="3476403" cy="44127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12756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Sub-header – one line.</a:t>
            </a:r>
          </a:p>
        </p:txBody>
      </p:sp>
      <p:sp>
        <p:nvSpPr>
          <p:cNvPr id="23" name="Write description here.">
            <a:extLst>
              <a:ext uri="{FF2B5EF4-FFF2-40B4-BE49-F238E27FC236}">
                <a16:creationId xmlns:a16="http://schemas.microsoft.com/office/drawing/2014/main" id="{93FAA21A-6DDB-E54D-A5C1-E4B70C5A110D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253241" y="1102714"/>
            <a:ext cx="3476403" cy="44127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12756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Sub-header – one line.</a:t>
            </a:r>
          </a:p>
        </p:txBody>
      </p:sp>
      <p:sp>
        <p:nvSpPr>
          <p:cNvPr id="24" name="Write description here.">
            <a:extLst>
              <a:ext uri="{FF2B5EF4-FFF2-40B4-BE49-F238E27FC236}">
                <a16:creationId xmlns:a16="http://schemas.microsoft.com/office/drawing/2014/main" id="{5CA5BD5A-222B-6148-AEB3-16EE8A065653}"/>
              </a:ext>
            </a:extLst>
          </p:cNvPr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8133797" y="1102713"/>
            <a:ext cx="3476403" cy="44127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12756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Sub-header – one line.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494055-8734-8D41-9CF0-D4F3083F282B}"/>
              </a:ext>
            </a:extLst>
          </p:cNvPr>
          <p:cNvCxnSpPr>
            <a:cxnSpLocks/>
          </p:cNvCxnSpPr>
          <p:nvPr userDrawn="1"/>
        </p:nvCxnSpPr>
        <p:spPr>
          <a:xfrm>
            <a:off x="391367" y="867868"/>
            <a:ext cx="11303922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FD024AB5-D15D-B74A-977C-853B77F7CC7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Here">
            <a:extLst>
              <a:ext uri="{FF2B5EF4-FFF2-40B4-BE49-F238E27FC236}">
                <a16:creationId xmlns:a16="http://schemas.microsoft.com/office/drawing/2014/main" id="{49BA58EF-022A-0345-A9ED-84972EE77D16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222B383-0408-A14D-A1DC-A4D53A91EF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C88EF47-E245-4CB5-9888-00BB2489FD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369" y="322712"/>
            <a:ext cx="11303920" cy="533479"/>
          </a:xfrm>
        </p:spPr>
        <p:txBody>
          <a:bodyPr wrap="square">
            <a:spAutoFit/>
          </a:bodyPr>
          <a:lstStyle>
            <a:lvl1pPr algn="l">
              <a:defRPr sz="2800" b="1">
                <a:latin typeface="+mj-lt"/>
              </a:defRPr>
            </a:lvl1pPr>
          </a:lstStyle>
          <a:p>
            <a:r>
              <a:rPr lang="en-US" dirty="0"/>
              <a:t>Title or Main Takeaway from Slide</a:t>
            </a:r>
          </a:p>
        </p:txBody>
      </p:sp>
    </p:spTree>
    <p:extLst>
      <p:ext uri="{BB962C8B-B14F-4D97-AF65-F5344CB8AC3E}">
        <p14:creationId xmlns:p14="http://schemas.microsoft.com/office/powerpoint/2010/main" val="25410243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B6770824-9F8F-1D41-B6D0-BB200A461F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998" t="40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Write Title here">
            <a:extLst>
              <a:ext uri="{FF2B5EF4-FFF2-40B4-BE49-F238E27FC236}">
                <a16:creationId xmlns:a16="http://schemas.microsoft.com/office/drawing/2014/main" id="{7CC523CA-8A50-8F4D-82CB-FBC1D1F41C63}"/>
              </a:ext>
            </a:extLst>
          </p:cNvPr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6661595" y="3429000"/>
            <a:ext cx="3554851" cy="448841"/>
          </a:xfrm>
          <a:prstGeom prst="rect">
            <a:avLst/>
          </a:prstGeom>
        </p:spPr>
        <p:txBody>
          <a:bodyPr wrap="square" lIns="54864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SzTx/>
              <a:buNone/>
              <a:defRPr sz="2300">
                <a:solidFill>
                  <a:schemeClr val="accent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elvetica"/>
              </a:defRPr>
            </a:lvl1pPr>
          </a:lstStyle>
          <a:p>
            <a:r>
              <a:rPr lang="en-US" dirty="0"/>
              <a:t>Contact Us Info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65CF94-FF83-C743-AD39-42A31C9B23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267" y="2079109"/>
            <a:ext cx="3428750" cy="6665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28DC0C-04ED-6445-9DAC-B782EA8225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9008" y="2018829"/>
            <a:ext cx="3359696" cy="783949"/>
          </a:xfrm>
          <a:prstGeom prst="rect">
            <a:avLst/>
          </a:prstGeom>
        </p:spPr>
      </p:pic>
      <p:sp>
        <p:nvSpPr>
          <p:cNvPr id="12" name="Title Here">
            <a:extLst>
              <a:ext uri="{FF2B5EF4-FFF2-40B4-BE49-F238E27FC236}">
                <a16:creationId xmlns:a16="http://schemas.microsoft.com/office/drawing/2014/main" id="{949DF66E-864D-A444-AA3C-F2F37A875076}"/>
              </a:ext>
            </a:extLst>
          </p:cNvPr>
          <p:cNvSpPr txBox="1"/>
          <p:nvPr userDrawn="1"/>
        </p:nvSpPr>
        <p:spPr>
          <a:xfrm>
            <a:off x="256716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41175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2B56A52A-6ABB-074E-A5D2-BC78711EBD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998" t="40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1FC601F-FF9B-D444-A74F-6F231919B8CA}"/>
              </a:ext>
            </a:extLst>
          </p:cNvPr>
          <p:cNvSpPr txBox="1"/>
          <p:nvPr userDrawn="1"/>
        </p:nvSpPr>
        <p:spPr>
          <a:xfrm>
            <a:off x="391366" y="2514600"/>
            <a:ext cx="585439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8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rPr>
              <a:t>Appendix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50DC3115-0813-B249-A94C-A324247C94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Here">
            <a:extLst>
              <a:ext uri="{FF2B5EF4-FFF2-40B4-BE49-F238E27FC236}">
                <a16:creationId xmlns:a16="http://schemas.microsoft.com/office/drawing/2014/main" id="{CB9BE204-262A-714B-8001-486803373382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CF147E-7446-FD48-830F-D813069E3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2612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F4A3E0F-416E-4AE1-AF15-185591807B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3900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0" progId="TCLayout.ActiveDocument.1">
                  <p:embed/>
                </p:oleObj>
              </mc:Choice>
              <mc:Fallback>
                <p:oleObj name="think-cell Slide" r:id="rId3" imgW="421" imgH="42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F4A3E0F-416E-4AE1-AF15-185591807B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Image" descr="Image">
            <a:extLst>
              <a:ext uri="{FF2B5EF4-FFF2-40B4-BE49-F238E27FC236}">
                <a16:creationId xmlns:a16="http://schemas.microsoft.com/office/drawing/2014/main" id="{959A60A0-D135-C044-9E66-CF313DAF7D1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6127" y="852892"/>
            <a:ext cx="12244254" cy="6049715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991F998-904F-D041-920E-36941A6D0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928" y="1984248"/>
            <a:ext cx="7143750" cy="646074"/>
          </a:xfrm>
          <a:prstGeom prst="rect">
            <a:avLst/>
          </a:prstGeom>
        </p:spPr>
        <p:txBody>
          <a:bodyPr/>
          <a:lstStyle>
            <a:lvl1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100" b="0" i="0" u="none" strike="noStrike" cap="none" spc="0" baseline="0">
                <a:solidFill>
                  <a:srgbClr val="FFFFFF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4500">
                <a:solidFill>
                  <a:srgbClr val="FFFFFF"/>
                </a:solid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dirty="0"/>
              <a:t>Thank you</a:t>
            </a:r>
          </a:p>
        </p:txBody>
      </p: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5FC1363D-F91B-AC4E-A374-ED1E997B9D3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7331" y="2478708"/>
            <a:ext cx="6224632" cy="5983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">
            <a:extLst>
              <a:ext uri="{FF2B5EF4-FFF2-40B4-BE49-F238E27FC236}">
                <a16:creationId xmlns:a16="http://schemas.microsoft.com/office/drawing/2014/main" id="{BECFEB50-A5BB-CB4E-8E10-89E119B6600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56" y="243775"/>
            <a:ext cx="1773066" cy="35289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7B19443-4104-3584-BB91-FF6AAC1C0DE1}"/>
              </a:ext>
            </a:extLst>
          </p:cNvPr>
          <p:cNvSpPr txBox="1">
            <a:spLocks/>
          </p:cNvSpPr>
          <p:nvPr userDrawn="1"/>
        </p:nvSpPr>
        <p:spPr>
          <a:xfrm>
            <a:off x="565150" y="5266944"/>
            <a:ext cx="7143750" cy="1161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40" tIns="45720" rIns="91440" bIns="45720" anchor="t" anchorCtr="0">
            <a:normAutofit/>
          </a:bodyPr>
          <a:lstStyle>
            <a:lvl1pPr marL="0" marR="0" indent="0" algn="l" defTabSz="412756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2pPr>
            <a:lvl3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3pPr>
            <a:lvl4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4pPr>
            <a:lvl5pPr marL="0" marR="0" indent="0" algn="l" defTabSz="412756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5pPr>
            <a:lvl6pPr marL="1905024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2528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40032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7536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US" sz="1600" dirty="0">
                <a:solidFill>
                  <a:schemeClr val="bg1"/>
                </a:solidFill>
              </a:rPr>
              <a:t>Robert F. Buck, Ph. D.</a:t>
            </a:r>
          </a:p>
          <a:p>
            <a:pPr hangingPunct="1"/>
            <a:r>
              <a:rPr lang="fr-BE" sz="1600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rbuck@cartech.com</a:t>
            </a:r>
            <a:r>
              <a:rPr lang="fr-BE" sz="1600" dirty="0">
                <a:solidFill>
                  <a:schemeClr val="bg1"/>
                </a:solidFill>
              </a:rPr>
              <a:t> | 724 757 7098</a:t>
            </a:r>
          </a:p>
        </p:txBody>
      </p:sp>
    </p:spTree>
    <p:extLst>
      <p:ext uri="{BB962C8B-B14F-4D97-AF65-F5344CB8AC3E}">
        <p14:creationId xmlns:p14="http://schemas.microsoft.com/office/powerpoint/2010/main" val="42385617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oleObject" Target="../embeddings/oleObject5.bin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ags" Target="../tags/tag14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1F07511-FFCA-4BE8-9881-D3B282DB12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812708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421" imgH="420" progId="TCLayout.ActiveDocument.1">
                  <p:embed/>
                </p:oleObj>
              </mc:Choice>
              <mc:Fallback>
                <p:oleObj name="think-cell Slide" r:id="rId17" imgW="421" imgH="42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1F07511-FFCA-4BE8-9881-D3B282DB12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Slide Number">
            <a:extLst>
              <a:ext uri="{FF2B5EF4-FFF2-40B4-BE49-F238E27FC236}">
                <a16:creationId xmlns:a16="http://schemas.microsoft.com/office/drawing/2014/main" id="{2773F391-7416-42A1-92E6-E354769AFC5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C1CDF75E-748E-2C47-84EC-6B5BB63B3582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6314" y="-25342"/>
            <a:ext cx="12261452" cy="361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CE1D5D17-D0E1-F04C-B8DE-BA3EF0FE9D8C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020" y="6414698"/>
            <a:ext cx="1023366" cy="20099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2223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ransition spd="med"/>
  <p:hf hdr="0" ftr="0" dt="0"/>
  <p:txStyles>
    <p:titleStyle>
      <a:lvl1pPr marL="0" marR="0" indent="0" algn="l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50" b="0" i="0" u="none" strike="noStrike" cap="none" spc="0" baseline="0">
          <a:ln>
            <a:noFill/>
          </a:ln>
          <a:solidFill>
            <a:schemeClr val="tx1"/>
          </a:solidFill>
          <a:uFillTx/>
          <a:latin typeface="Calibri" panose="020F0502020204030204" pitchFamily="34" charset="0"/>
          <a:ea typeface="+mn-ea"/>
          <a:cs typeface="Calibri" panose="020F0502020204030204" pitchFamily="34" charset="0"/>
          <a:sym typeface="Helvetica Light"/>
        </a:defRPr>
      </a:lvl1pPr>
      <a:lvl2pPr marL="0" marR="0" indent="114302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3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5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6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7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9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10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12" algn="ctr" defTabSz="41275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0" marR="0" indent="0" algn="l" defTabSz="412756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660404" marR="0" indent="-342900" algn="l" defTabSz="412756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977908" marR="0" indent="-342900" algn="l" defTabSz="412756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1295412" marR="0" indent="-342900" algn="l" defTabSz="412756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1612916" marR="0" indent="-342900" algn="l" defTabSz="412756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1905024" marR="0" indent="-317504" algn="l" defTabSz="412756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2222528" marR="0" indent="-317504" algn="l" defTabSz="412756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2540032" marR="0" indent="-317504" algn="l" defTabSz="412756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2857536" marR="0" indent="-317504" algn="l" defTabSz="412756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114302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228603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342905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457206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571507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685809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800110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914412" algn="ctr" defTabSz="41275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56">
          <p15:clr>
            <a:srgbClr val="F26B43"/>
          </p15:clr>
        </p15:guide>
        <p15:guide id="4" pos="7488">
          <p15:clr>
            <a:srgbClr val="F26B43"/>
          </p15:clr>
        </p15:guide>
        <p15:guide id="5" orient="horz" pos="108">
          <p15:clr>
            <a:srgbClr val="F26B43"/>
          </p15:clr>
        </p15:guide>
        <p15:guide id="6" orient="horz" pos="392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1F07511-FFCA-4BE8-9881-D3B282DB12A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8" imgW="421" imgH="420" progId="TCLayout.ActiveDocument.1">
                  <p:embed/>
                </p:oleObj>
              </mc:Choice>
              <mc:Fallback>
                <p:oleObj name="think-cell Slide" r:id="rId18" imgW="421" imgH="42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1F07511-FFCA-4BE8-9881-D3B282DB12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391367" y="294968"/>
            <a:ext cx="11303922" cy="572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Autofit/>
          </a:bodyPr>
          <a:lstStyle/>
          <a:p>
            <a:r>
              <a:rPr lang="en-US" dirty="0"/>
              <a:t>Title or Main Takeaway from Slide</a:t>
            </a:r>
            <a:endParaRPr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FEC5AA-5F80-41AC-9CC3-DFB4E3886240}"/>
              </a:ext>
            </a:extLst>
          </p:cNvPr>
          <p:cNvCxnSpPr>
            <a:cxnSpLocks/>
          </p:cNvCxnSpPr>
          <p:nvPr userDrawn="1"/>
        </p:nvCxnSpPr>
        <p:spPr>
          <a:xfrm>
            <a:off x="391367" y="867868"/>
            <a:ext cx="11303920" cy="0"/>
          </a:xfrm>
          <a:prstGeom prst="line">
            <a:avLst/>
          </a:prstGeom>
          <a:noFill/>
          <a:ln w="6350" cap="flat">
            <a:solidFill>
              <a:schemeClr val="tx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B5F6C7CB-42DB-4717-AE47-092FB8C35CAB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366" y="6336940"/>
            <a:ext cx="1587301" cy="308564"/>
          </a:xfrm>
          <a:prstGeom prst="rect">
            <a:avLst/>
          </a:prstGeom>
        </p:spPr>
      </p:pic>
      <p:sp>
        <p:nvSpPr>
          <p:cNvPr id="9" name="Title Here">
            <a:extLst>
              <a:ext uri="{FF2B5EF4-FFF2-40B4-BE49-F238E27FC236}">
                <a16:creationId xmlns:a16="http://schemas.microsoft.com/office/drawing/2014/main" id="{6593F646-05D6-44F5-8FA9-68B39130A26F}"/>
              </a:ext>
            </a:extLst>
          </p:cNvPr>
          <p:cNvSpPr txBox="1"/>
          <p:nvPr userDrawn="1"/>
        </p:nvSpPr>
        <p:spPr>
          <a:xfrm>
            <a:off x="5212538" y="6487802"/>
            <a:ext cx="1766923" cy="184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Autofit/>
          </a:bodyPr>
          <a:lstStyle>
            <a:lvl1pPr algn="l">
              <a:lnSpc>
                <a:spcPct val="70000"/>
              </a:lnSpc>
              <a:defRPr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  <a:endParaRPr sz="12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773F391-7416-42A1-92E6-E354769AFC5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473369" y="6444826"/>
            <a:ext cx="398682" cy="22878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F8BD1-72A3-4F51-A4B8-101C20B58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365" y="1121087"/>
            <a:ext cx="11303919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35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2" r:id="rId11"/>
    <p:sldLayoutId id="2147483671" r:id="rId12"/>
    <p:sldLayoutId id="2147483673" r:id="rId13"/>
    <p:sldLayoutId id="2147483674" r:id="rId14"/>
    <p:sldLayoutId id="2147483690" r:id="rId15"/>
  </p:sldLayoutIdLst>
  <p:transition spd="med"/>
  <p:hf sldNum="0" hdr="0" ftr="0" dt="0"/>
  <p:txStyles>
    <p:titleStyle>
      <a:lvl1pPr marL="0" marR="0" indent="0" algn="l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114302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228603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342905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457206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571507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685809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800110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914412" algn="ctr" defTabSz="412756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0" marR="0" indent="0" algn="l" defTabSz="412756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660404" marR="0" indent="-342900" algn="l" defTabSz="412756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977908" marR="0" indent="-342900" algn="l" defTabSz="412756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1295412" marR="0" indent="-342900" algn="l" defTabSz="412756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1612916" marR="0" indent="-342900" algn="l" defTabSz="412756" eaLnBrk="1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1905024" marR="0" indent="-317504" algn="l" defTabSz="412756" eaLnBrk="1" latinLnBrk="0" hangingPunct="1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2222528" marR="0" indent="-317504" algn="l" defTabSz="412756" eaLnBrk="1" latinLnBrk="0" hangingPunct="1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2540032" marR="0" indent="-317504" algn="l" defTabSz="412756" eaLnBrk="1" latinLnBrk="0" hangingPunct="1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2857536" marR="0" indent="-317504" algn="l" defTabSz="412756" eaLnBrk="1" latinLnBrk="0" hangingPunct="1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114302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228603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342905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457206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571507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685809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800110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914412" algn="ctr" defTabSz="412756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56">
          <p15:clr>
            <a:srgbClr val="F26B43"/>
          </p15:clr>
        </p15:guide>
        <p15:guide id="4" pos="7488">
          <p15:clr>
            <a:srgbClr val="F26B43"/>
          </p15:clr>
        </p15:guide>
        <p15:guide id="5" orient="horz" pos="108">
          <p15:clr>
            <a:srgbClr val="F26B43"/>
          </p15:clr>
        </p15:guide>
        <p15:guide id="6" orient="horz" pos="392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5B209D4-A54E-4F09-8A6D-13513E707D7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5B209D4-A54E-4F09-8A6D-13513E707D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188FDC9-8BF4-4DA0-A27D-7F9B95CF2AC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en-US" sz="4800" b="1" dirty="0">
              <a:solidFill>
                <a:schemeClr val="tx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9955-EBA0-4683-90F4-30BBB4BCCD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fr-BE" sz="2400" dirty="0"/>
          </a:p>
          <a:p>
            <a:endParaRPr lang="fr-BE" sz="2400" dirty="0"/>
          </a:p>
          <a:p>
            <a:r>
              <a:rPr lang="fr-BE" sz="2400" dirty="0"/>
              <a:t>										</a:t>
            </a:r>
            <a:endParaRPr lang="en-US" sz="2400" dirty="0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6ADD0611-B6B5-A748-0042-E90707C00ECB}"/>
              </a:ext>
            </a:extLst>
          </p:cNvPr>
          <p:cNvSpPr txBox="1">
            <a:spLocks/>
          </p:cNvSpPr>
          <p:nvPr/>
        </p:nvSpPr>
        <p:spPr>
          <a:xfrm>
            <a:off x="585217" y="4426758"/>
            <a:ext cx="5395454" cy="631276"/>
          </a:xfrm>
          <a:prstGeom prst="rect">
            <a:avLst/>
          </a:prstGeom>
        </p:spPr>
        <p:txBody>
          <a:bodyPr lIns="0"/>
          <a:lstStyle>
            <a:lvl1pPr marL="0" marR="0" indent="0" algn="l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  <a:sym typeface="Helvetica Light"/>
              </a:defRPr>
            </a:lvl1pPr>
            <a:lvl2pPr marL="0" marR="0" indent="114302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228603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342905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457206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571507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685809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800110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914412" algn="ctr" defTabSz="41275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fr-BE" kern="0" dirty="0">
                <a:latin typeface="+mj-lt"/>
              </a:rPr>
              <a:t>A-421</a:t>
            </a:r>
            <a:endParaRPr lang="en-US" sz="2400" kern="0" dirty="0">
              <a:latin typeface="+mj-lt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77FDFAC7-9A9C-7FF2-0202-C5C2BC527B24}"/>
              </a:ext>
            </a:extLst>
          </p:cNvPr>
          <p:cNvSpPr txBox="1">
            <a:spLocks/>
          </p:cNvSpPr>
          <p:nvPr/>
        </p:nvSpPr>
        <p:spPr>
          <a:xfrm>
            <a:off x="585216" y="5270882"/>
            <a:ext cx="7827338" cy="765175"/>
          </a:xfrm>
          <a:prstGeom prst="rect">
            <a:avLst/>
          </a:prstGeom>
        </p:spPr>
        <p:txBody>
          <a:bodyPr lIns="0"/>
          <a:lstStyle>
            <a:lvl1pPr marL="0" marR="0" indent="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225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Calibri Light" charset="0"/>
                <a:cs typeface="Calibri" panose="020F0502020204030204" pitchFamily="34" charset="0"/>
                <a:sym typeface="Helvetica Light"/>
              </a:defRPr>
            </a:lvl1pPr>
            <a:lvl2pPr marL="660404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25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2pPr>
            <a:lvl3pPr marL="977908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25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3pPr>
            <a:lvl4pPr marL="1295412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25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4pPr>
            <a:lvl5pPr marL="1612916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225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Helvetica Light"/>
              </a:defRPr>
            </a:lvl5pPr>
            <a:lvl6pPr marL="1905024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2528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40032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7536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fr-BE" kern="0" dirty="0">
                <a:latin typeface="+mj-lt"/>
              </a:rPr>
              <a:t>Advanced stainless steel for knives and cutlery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58247745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E7A569-C9EB-432D-B9C4-9498686C03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EF2DA7-D041-45B2-BAB9-E4BB14E7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fr-BE" dirty="0"/>
              <a:t>A-421: A new advanced stainless </a:t>
            </a:r>
            <a:r>
              <a:rPr lang="fr-BE" dirty="0" err="1"/>
              <a:t>knife</a:t>
            </a:r>
            <a:r>
              <a:rPr lang="fr-BE" dirty="0"/>
              <a:t> </a:t>
            </a:r>
            <a:r>
              <a:rPr lang="fr-BE" dirty="0" err="1"/>
              <a:t>steel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E17F2F-3DD8-43D5-9780-63AB328C87F5}"/>
              </a:ext>
            </a:extLst>
          </p:cNvPr>
          <p:cNvSpPr txBox="1"/>
          <p:nvPr/>
        </p:nvSpPr>
        <p:spPr>
          <a:xfrm>
            <a:off x="5539409" y="6444826"/>
            <a:ext cx="1007165" cy="22878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E70D7B0-DEE7-9D77-03AE-C4C0D08396C1}"/>
              </a:ext>
            </a:extLst>
          </p:cNvPr>
          <p:cNvSpPr txBox="1">
            <a:spLocks/>
          </p:cNvSpPr>
          <p:nvPr/>
        </p:nvSpPr>
        <p:spPr>
          <a:xfrm>
            <a:off x="585217" y="1527048"/>
            <a:ext cx="7742038" cy="465613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660404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977908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295412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612916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905024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2528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40032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7536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914400" rtl="0">
              <a:spcBef>
                <a:spcPts val="0"/>
              </a:spcBef>
              <a:buClr>
                <a:srgbClr val="333399"/>
              </a:buClr>
              <a:buSzTx/>
            </a:pPr>
            <a:r>
              <a:rPr lang="en-US" sz="1500" kern="0" dirty="0">
                <a:solidFill>
                  <a:schemeClr val="tx2"/>
                </a:solidFill>
                <a:cs typeface="Calibri" panose="020F0502020204030204" pitchFamily="34" charset="0"/>
              </a:rPr>
              <a:t>A-421 is a new advanced martensitic stainless steel developed for knives and cutlery</a:t>
            </a:r>
            <a:endParaRPr lang="en-US" sz="140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High hardness (~62 HRC)</a:t>
            </a: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Excellent corrosion resistance, </a:t>
            </a: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even in hot, moist salt fog after long periods of time</a:t>
            </a: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No chromium carbide particles</a:t>
            </a: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Uniform hardness </a:t>
            </a: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throughout</a:t>
            </a: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Outstanding edge retention </a:t>
            </a: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as shown from CATRA testing (ICP and TCC)</a:t>
            </a: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Wrought, </a:t>
            </a: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not made from powder</a:t>
            </a: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Fine blankable, </a:t>
            </a: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to facilitate making blanks</a:t>
            </a:r>
          </a:p>
          <a:p>
            <a:pPr marL="283464" lvl="2" indent="-283464">
              <a:buClr>
                <a:schemeClr val="tx1"/>
              </a:buClr>
            </a:pPr>
            <a:r>
              <a:rPr lang="en-US" sz="1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Made in U.S.A., </a:t>
            </a: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melted, forged, rolled, finished, and tested entirely in America</a:t>
            </a:r>
          </a:p>
          <a:p>
            <a:pPr defTabSz="914400" rtl="0">
              <a:spcBef>
                <a:spcPts val="1200"/>
              </a:spcBef>
              <a:buClr>
                <a:schemeClr val="tx1"/>
              </a:buClr>
              <a:buSzTx/>
            </a:pPr>
            <a:r>
              <a:rPr lang="en-US" sz="1500" kern="1200" dirty="0">
                <a:solidFill>
                  <a:schemeClr val="tx2"/>
                </a:solidFill>
              </a:rPr>
              <a:t>Melt types:</a:t>
            </a:r>
            <a:endParaRPr lang="en-US" sz="1400" kern="1200" dirty="0">
              <a:solidFill>
                <a:srgbClr val="000000"/>
              </a:solidFill>
            </a:endParaRPr>
          </a:p>
          <a:p>
            <a:pPr marL="283464" lvl="1" indent="-285750" defTabSz="914400">
              <a:buClr>
                <a:schemeClr val="tx1"/>
              </a:buClr>
              <a:buSzTx/>
            </a:pPr>
            <a:r>
              <a:rPr lang="en-US" sz="1400" kern="1200" dirty="0">
                <a:solidFill>
                  <a:srgbClr val="000000"/>
                </a:solidFill>
              </a:rPr>
              <a:t>Standard: </a:t>
            </a:r>
            <a:r>
              <a:rPr lang="en-US" sz="1400" dirty="0">
                <a:solidFill>
                  <a:srgbClr val="000000"/>
                </a:solidFill>
              </a:rPr>
              <a:t>Vacuum arc remelt (VAR)</a:t>
            </a:r>
          </a:p>
          <a:p>
            <a:pPr marL="283464" lvl="1" indent="-285750" defTabSz="914400">
              <a:buClr>
                <a:schemeClr val="tx1"/>
              </a:buClr>
              <a:buSzTx/>
            </a:pPr>
            <a:r>
              <a:rPr lang="en-US" sz="1400" dirty="0">
                <a:solidFill>
                  <a:srgbClr val="000000"/>
                </a:solidFill>
              </a:rPr>
              <a:t>Premium: Vacuum induction melt - vacuum arc remelt (VIM-VAR)</a:t>
            </a:r>
          </a:p>
          <a:p>
            <a:pPr marL="283464" lvl="1" indent="-285750" defTabSz="914400" rtl="0">
              <a:buClr>
                <a:schemeClr val="tx1"/>
              </a:buClr>
              <a:buSzTx/>
            </a:pPr>
            <a:r>
              <a:rPr lang="en-US" sz="1400" kern="1200" dirty="0">
                <a:solidFill>
                  <a:srgbClr val="000000"/>
                </a:solidFill>
              </a:rPr>
              <a:t>Air melt: Upon request</a:t>
            </a:r>
          </a:p>
          <a:p>
            <a:pPr marL="283464" lvl="1" indent="-285750" defTabSz="914400" rtl="0">
              <a:buClr>
                <a:schemeClr val="tx1"/>
              </a:buClr>
              <a:buSzTx/>
            </a:pPr>
            <a:endParaRPr lang="en-US" sz="1400" kern="1200" dirty="0">
              <a:solidFill>
                <a:srgbClr val="000000"/>
              </a:solidFill>
            </a:endParaRPr>
          </a:p>
          <a:p>
            <a:pPr marL="1003304" lvl="1" defTabSz="914400" rtl="0">
              <a:spcBef>
                <a:spcPts val="0"/>
              </a:spcBef>
              <a:buClr>
                <a:srgbClr val="333399"/>
              </a:buClr>
              <a:buSzTx/>
              <a:buFont typeface="Wingdings" panose="05000000000000000000" pitchFamily="2" charset="2"/>
              <a:buChar char="ü"/>
            </a:pPr>
            <a:endParaRPr lang="en-US" sz="1400" kern="1200" dirty="0">
              <a:solidFill>
                <a:srgbClr val="000000"/>
              </a:solidFill>
            </a:endParaRPr>
          </a:p>
          <a:p>
            <a:pPr marL="139696" indent="-342900" defTabSz="914400" rtl="0">
              <a:spcBef>
                <a:spcPts val="0"/>
              </a:spcBef>
              <a:buClr>
                <a:srgbClr val="333399"/>
              </a:buClr>
              <a:buSzTx/>
              <a:buFont typeface="Arial" panose="020B0604020202020204" pitchFamily="34" charset="0"/>
              <a:buChar char="•"/>
            </a:pPr>
            <a:endParaRPr lang="en-US" sz="1400" kern="0" dirty="0">
              <a:solidFill>
                <a:srgbClr val="000099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6815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E7A569-C9EB-432D-B9C4-9498686C03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EF2DA7-D041-45B2-BAB9-E4BB14E7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fr-BE" dirty="0"/>
              <a:t>A-421 </a:t>
            </a:r>
            <a:r>
              <a:rPr lang="fr-BE" dirty="0" err="1"/>
              <a:t>salt</a:t>
            </a:r>
            <a:r>
              <a:rPr lang="fr-BE" dirty="0"/>
              <a:t> </a:t>
            </a:r>
            <a:r>
              <a:rPr lang="fr-BE" dirty="0" err="1"/>
              <a:t>fog</a:t>
            </a:r>
            <a:r>
              <a:rPr lang="fr-BE" dirty="0"/>
              <a:t> corrosion test (ASTM B117) </a:t>
            </a:r>
            <a:r>
              <a:rPr lang="fr-BE" dirty="0" err="1"/>
              <a:t>after</a:t>
            </a:r>
            <a:r>
              <a:rPr lang="fr-BE" dirty="0"/>
              <a:t> 200 </a:t>
            </a:r>
            <a:r>
              <a:rPr lang="fr-BE" dirty="0" err="1"/>
              <a:t>hours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054BF8-F93C-1C92-52A5-BAD48AA201BB}"/>
              </a:ext>
            </a:extLst>
          </p:cNvPr>
          <p:cNvSpPr txBox="1"/>
          <p:nvPr/>
        </p:nvSpPr>
        <p:spPr>
          <a:xfrm>
            <a:off x="585216" y="1527048"/>
            <a:ext cx="4875908" cy="12549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defTabSz="825500" hangingPunct="0"/>
            <a:r>
              <a:rPr lang="fr-BE" sz="1500" dirty="0">
                <a:solidFill>
                  <a:schemeClr val="tx2"/>
                </a:solidFill>
                <a:sym typeface="Helvetica Light"/>
              </a:rPr>
              <a:t>Constant exposure at:</a:t>
            </a:r>
          </a:p>
          <a:p>
            <a:pPr marL="283464" indent="-283464" defTabSz="825500" hangingPunct="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95°F (3</a:t>
            </a:r>
            <a:r>
              <a:rPr kumimoji="0" lang="fr-BE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5°C)</a:t>
            </a:r>
          </a:p>
          <a:p>
            <a:pPr marL="283464" indent="-283464" defTabSz="825500" hangingPunct="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0" lang="fr-BE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100% humidity</a:t>
            </a:r>
          </a:p>
          <a:p>
            <a:pPr marL="283464" indent="-283464" defTabSz="825500" hangingPunct="0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BE" sz="1400" dirty="0"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5% NaCl fog solution</a:t>
            </a:r>
            <a:endParaRPr kumimoji="0" lang="en-US" sz="14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3C4FEBE-84FB-417E-F4C0-D342FB3CDC03}"/>
              </a:ext>
            </a:extLst>
          </p:cNvPr>
          <p:cNvGrpSpPr/>
          <p:nvPr/>
        </p:nvGrpSpPr>
        <p:grpSpPr>
          <a:xfrm>
            <a:off x="606352" y="1054001"/>
            <a:ext cx="9853244" cy="4656279"/>
            <a:chOff x="606352" y="1454717"/>
            <a:chExt cx="9853244" cy="465627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99DFB39-7C0B-4680-5E97-7C7310E4A500}"/>
                </a:ext>
              </a:extLst>
            </p:cNvPr>
            <p:cNvGrpSpPr/>
            <p:nvPr/>
          </p:nvGrpSpPr>
          <p:grpSpPr>
            <a:xfrm>
              <a:off x="606352" y="3819345"/>
              <a:ext cx="2492903" cy="2288965"/>
              <a:chOff x="738549" y="3380399"/>
              <a:chExt cx="2492903" cy="2288965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2B3A65-1BB6-F3E9-E2E6-D4625C0BB5F5}"/>
                  </a:ext>
                </a:extLst>
              </p:cNvPr>
              <p:cNvSpPr/>
              <p:nvPr/>
            </p:nvSpPr>
            <p:spPr>
              <a:xfrm>
                <a:off x="747230" y="3380399"/>
                <a:ext cx="1211165" cy="323165"/>
              </a:xfrm>
              <a:prstGeom prst="rect">
                <a:avLst/>
              </a:prstGeom>
            </p:spPr>
            <p:txBody>
              <a:bodyPr wrap="none" lIns="0">
                <a:spAutoFit/>
              </a:bodyPr>
              <a:lstStyle/>
              <a:p>
                <a:pPr lvl="0" defTabSz="870692"/>
                <a:r>
                  <a:rPr lang="en-US" sz="1500" b="1" dirty="0">
                    <a:solidFill>
                      <a:srgbClr val="404040"/>
                    </a:solidFill>
                  </a:rPr>
                  <a:t>440C </a:t>
                </a:r>
                <a:r>
                  <a:rPr lang="en-US" sz="1500" dirty="0">
                    <a:solidFill>
                      <a:srgbClr val="000000"/>
                    </a:solidFill>
                  </a:rPr>
                  <a:t>(58 HRC</a:t>
                </a:r>
                <a:r>
                  <a:rPr lang="en-US" sz="1500" dirty="0">
                    <a:solidFill>
                      <a:srgbClr val="404040"/>
                    </a:solidFill>
                  </a:rPr>
                  <a:t>)</a:t>
                </a:r>
              </a:p>
            </p:txBody>
          </p:sp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DF4393EB-C722-4F67-9190-31EBF5A67B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738549" y="3705530"/>
                <a:ext cx="2492903" cy="1963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39732A2-19C2-0D60-F551-B5EA351F2FD9}"/>
                </a:ext>
              </a:extLst>
            </p:cNvPr>
            <p:cNvSpPr/>
            <p:nvPr/>
          </p:nvSpPr>
          <p:spPr>
            <a:xfrm>
              <a:off x="9177065" y="1454717"/>
              <a:ext cx="1282531" cy="323165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pPr lvl="0" defTabSz="870692"/>
              <a:r>
                <a:rPr lang="en-US" sz="1500" b="1" dirty="0">
                  <a:solidFill>
                    <a:schemeClr val="tx2"/>
                  </a:solidFill>
                </a:rPr>
                <a:t>A-421</a:t>
              </a:r>
              <a:r>
                <a:rPr lang="en-US" sz="1500" b="1" dirty="0"/>
                <a:t> </a:t>
              </a:r>
              <a:r>
                <a:rPr lang="en-US" sz="1500" dirty="0"/>
                <a:t>(62 HRC)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CF81E55-0442-C731-426C-289BBE2ADEE1}"/>
                </a:ext>
              </a:extLst>
            </p:cNvPr>
            <p:cNvGrpSpPr/>
            <p:nvPr/>
          </p:nvGrpSpPr>
          <p:grpSpPr>
            <a:xfrm>
              <a:off x="6283029" y="3836563"/>
              <a:ext cx="2497758" cy="2273874"/>
              <a:chOff x="6578044" y="3397617"/>
              <a:chExt cx="2497758" cy="227387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09F5B5D-67A9-596E-A5F6-8880DC12A5A2}"/>
                  </a:ext>
                </a:extLst>
              </p:cNvPr>
              <p:cNvSpPr/>
              <p:nvPr/>
            </p:nvSpPr>
            <p:spPr>
              <a:xfrm>
                <a:off x="6578044" y="3397617"/>
                <a:ext cx="1632755" cy="323165"/>
              </a:xfrm>
              <a:prstGeom prst="rect">
                <a:avLst/>
              </a:prstGeom>
            </p:spPr>
            <p:txBody>
              <a:bodyPr wrap="none" lIns="0">
                <a:spAutoFit/>
              </a:bodyPr>
              <a:lstStyle/>
              <a:p>
                <a:pPr lvl="0" defTabSz="870692"/>
                <a:r>
                  <a:rPr lang="en-US" sz="1500" b="1" dirty="0">
                    <a:solidFill>
                      <a:srgbClr val="404040"/>
                    </a:solidFill>
                  </a:rPr>
                  <a:t>CPM S90V </a:t>
                </a:r>
                <a:r>
                  <a:rPr lang="en-US" sz="1500" dirty="0">
                    <a:solidFill>
                      <a:srgbClr val="000000"/>
                    </a:solidFill>
                  </a:rPr>
                  <a:t>(58 HRC</a:t>
                </a:r>
                <a:r>
                  <a:rPr lang="en-US" sz="1500" dirty="0">
                    <a:solidFill>
                      <a:srgbClr val="404040"/>
                    </a:solidFill>
                  </a:rPr>
                  <a:t>)</a:t>
                </a: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551EA346-4660-1D34-0636-6E3688DBE3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579490" y="3705531"/>
                <a:ext cx="2496312" cy="1965960"/>
              </a:xfrm>
              <a:prstGeom prst="rect">
                <a:avLst/>
              </a:prstGeom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11C6B19-547F-26DE-27D6-ACBEECB8FC37}"/>
                </a:ext>
              </a:extLst>
            </p:cNvPr>
            <p:cNvGrpSpPr/>
            <p:nvPr/>
          </p:nvGrpSpPr>
          <p:grpSpPr>
            <a:xfrm>
              <a:off x="3444684" y="3847022"/>
              <a:ext cx="2496312" cy="2263974"/>
              <a:chOff x="3576114" y="3408076"/>
              <a:chExt cx="2496312" cy="2263974"/>
            </a:xfrm>
          </p:grpSpPr>
          <p:pic>
            <p:nvPicPr>
              <p:cNvPr id="25" name="Picture 1">
                <a:extLst>
                  <a:ext uri="{FF2B5EF4-FFF2-40B4-BE49-F238E27FC236}">
                    <a16:creationId xmlns:a16="http://schemas.microsoft.com/office/drawing/2014/main" id="{D9856B72-1A46-4972-277D-2366C5D47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6114" y="3705530"/>
                <a:ext cx="2496312" cy="1966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1FC3925-5500-D44A-B3D1-3BB973553F77}"/>
                  </a:ext>
                </a:extLst>
              </p:cNvPr>
              <p:cNvSpPr/>
              <p:nvPr/>
            </p:nvSpPr>
            <p:spPr>
              <a:xfrm>
                <a:off x="3578677" y="3408076"/>
                <a:ext cx="1299330" cy="323165"/>
              </a:xfrm>
              <a:prstGeom prst="rect">
                <a:avLst/>
              </a:prstGeom>
            </p:spPr>
            <p:txBody>
              <a:bodyPr wrap="none" lIns="0">
                <a:spAutoFit/>
              </a:bodyPr>
              <a:lstStyle/>
              <a:p>
                <a:r>
                  <a:rPr lang="en-US" sz="1500" b="1" kern="1200" dirty="0">
                    <a:solidFill>
                      <a:srgbClr val="404040"/>
                    </a:solidFill>
                  </a:rPr>
                  <a:t>BG-42 </a:t>
                </a:r>
                <a:r>
                  <a:rPr lang="en-US" sz="1500" kern="1200" dirty="0">
                    <a:solidFill>
                      <a:srgbClr val="404040"/>
                    </a:solidFill>
                  </a:rPr>
                  <a:t>(</a:t>
                </a:r>
                <a:r>
                  <a:rPr lang="en-US" sz="1500" kern="1200" dirty="0">
                    <a:solidFill>
                      <a:srgbClr val="000000"/>
                    </a:solidFill>
                  </a:rPr>
                  <a:t>61 HRC)</a:t>
                </a:r>
                <a:endParaRPr lang="en-US" sz="1500" dirty="0"/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95BB2E5-CFA5-A2C4-1A63-E6DA50C744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637379" y="-245925"/>
            <a:ext cx="1747405" cy="515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9633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E7A569-C9EB-432D-B9C4-9498686C03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EF2DA7-D041-45B2-BAB9-E4BB14E7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fr-BE" dirty="0"/>
              <a:t>A-421 microstructure</a:t>
            </a:r>
            <a:endParaRPr lang="en-US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F1DA2E67-736B-46BE-AF5D-D24EB9BE3131}"/>
              </a:ext>
            </a:extLst>
          </p:cNvPr>
          <p:cNvSpPr txBox="1">
            <a:spLocks/>
          </p:cNvSpPr>
          <p:nvPr/>
        </p:nvSpPr>
        <p:spPr>
          <a:xfrm>
            <a:off x="585216" y="877824"/>
            <a:ext cx="8233834" cy="4761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marR="0" indent="0" algn="l" defTabSz="412756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660404" marR="0" indent="-342900" algn="l" defTabSz="412756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977908" marR="0" indent="-342900" algn="l" defTabSz="412756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295412" marR="0" indent="-342900" algn="l" defTabSz="412756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612916" marR="0" indent="-342900" algn="l" defTabSz="412756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905024" marR="0" indent="-317504" algn="l" defTabSz="412756" eaLnBrk="1" latinLnBrk="0" hangingPunct="1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2528" marR="0" indent="-317504" algn="l" defTabSz="412756" eaLnBrk="1" latinLnBrk="0" hangingPunct="1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40032" marR="0" indent="-317504" algn="l" defTabSz="412756" eaLnBrk="1" latinLnBrk="0" hangingPunct="1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7536" marR="0" indent="-317504" algn="l" defTabSz="412756" eaLnBrk="1" latinLnBrk="0" hangingPunct="1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endParaRPr lang="fr-BE" sz="2000" kern="0" dirty="0">
              <a:effectLst>
                <a:outerShdw blurRad="50800" dist="50800" dir="5400000" sx="1000" sy="1000" algn="ctr" rotWithShape="0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955A21C-E565-2907-C165-AF6BD91208DB}"/>
              </a:ext>
            </a:extLst>
          </p:cNvPr>
          <p:cNvGrpSpPr/>
          <p:nvPr/>
        </p:nvGrpSpPr>
        <p:grpSpPr>
          <a:xfrm>
            <a:off x="585216" y="1527048"/>
            <a:ext cx="10720140" cy="2733781"/>
            <a:chOff x="585216" y="1527048"/>
            <a:chExt cx="10720140" cy="273378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2FB25FF-59AD-CC79-E13A-43DA496B3730}"/>
                </a:ext>
              </a:extLst>
            </p:cNvPr>
            <p:cNvGrpSpPr/>
            <p:nvPr/>
          </p:nvGrpSpPr>
          <p:grpSpPr>
            <a:xfrm>
              <a:off x="7911207" y="1527048"/>
              <a:ext cx="3394149" cy="2733781"/>
              <a:chOff x="7911207" y="1711066"/>
              <a:chExt cx="3394149" cy="2733781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9A8D238-5F12-EB46-6D8B-1E41CECEB422}"/>
                  </a:ext>
                </a:extLst>
              </p:cNvPr>
              <p:cNvGrpSpPr/>
              <p:nvPr/>
            </p:nvGrpSpPr>
            <p:grpSpPr>
              <a:xfrm>
                <a:off x="7911207" y="1959555"/>
                <a:ext cx="3394149" cy="2485292"/>
                <a:chOff x="7911207" y="1522278"/>
                <a:chExt cx="3394149" cy="2485292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12127A39-9A77-4C9C-84E1-B425438454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911207" y="1522278"/>
                  <a:ext cx="3394149" cy="2485292"/>
                </a:xfrm>
                <a:prstGeom prst="rect">
                  <a:avLst/>
                </a:prstGeom>
              </p:spPr>
            </p:pic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8A1A191-4118-DF9E-5D75-743D5033C9B0}"/>
                    </a:ext>
                  </a:extLst>
                </p:cNvPr>
                <p:cNvGrpSpPr/>
                <p:nvPr/>
              </p:nvGrpSpPr>
              <p:grpSpPr>
                <a:xfrm>
                  <a:off x="10616458" y="3362036"/>
                  <a:ext cx="570365" cy="468540"/>
                  <a:chOff x="11331666" y="3975402"/>
                  <a:chExt cx="570365" cy="468540"/>
                </a:xfrm>
                <a:effectLst>
                  <a:outerShdw blurRad="453795" dist="24195" dir="1620000" sx="122000" sy="122000" algn="ctr" rotWithShape="0">
                    <a:srgbClr val="000000"/>
                  </a:outerShdw>
                </a:effectLst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73D81A6-3EC9-1195-8709-6ABBDD1FDED7}"/>
                      </a:ext>
                    </a:extLst>
                  </p:cNvPr>
                  <p:cNvGrpSpPr/>
                  <p:nvPr/>
                </p:nvGrpSpPr>
                <p:grpSpPr>
                  <a:xfrm>
                    <a:off x="11508491" y="4267100"/>
                    <a:ext cx="198817" cy="176842"/>
                    <a:chOff x="11865088" y="5629418"/>
                    <a:chExt cx="198817" cy="176842"/>
                  </a:xfrm>
                </p:grpSpPr>
                <p:cxnSp>
                  <p:nvCxnSpPr>
                    <p:cNvPr id="32" name="Straight Connector 31">
                      <a:extLst>
                        <a:ext uri="{FF2B5EF4-FFF2-40B4-BE49-F238E27FC236}">
                          <a16:creationId xmlns:a16="http://schemas.microsoft.com/office/drawing/2014/main" id="{9BAFC71A-55EC-45D6-EB32-458FF0647B3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865088" y="5629418"/>
                      <a:ext cx="0" cy="176842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D9B4B00A-FFEC-B849-99AD-6161805D56A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063905" y="5629418"/>
                      <a:ext cx="0" cy="176842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  <p:cxnSp>
                  <p:nvCxnSpPr>
                    <p:cNvPr id="34" name="Straight Connector 33">
                      <a:extLst>
                        <a:ext uri="{FF2B5EF4-FFF2-40B4-BE49-F238E27FC236}">
                          <a16:creationId xmlns:a16="http://schemas.microsoft.com/office/drawing/2014/main" id="{E4F21FE7-A9F2-7175-52D9-AEECE90E7E7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872097" y="5717839"/>
                      <a:ext cx="191808" cy="0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</p:grp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2A3895F8-4E24-5A40-0218-11769F5A2368}"/>
                      </a:ext>
                    </a:extLst>
                  </p:cNvPr>
                  <p:cNvSpPr txBox="1"/>
                  <p:nvPr/>
                </p:nvSpPr>
                <p:spPr>
                  <a:xfrm>
                    <a:off x="11331666" y="3975402"/>
                    <a:ext cx="570365" cy="31743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>
                    <a:outerShdw blurRad="594867" dist="50800" dir="5400000" sx="81000" sy="81000" algn="ctr" rotWithShape="0">
                      <a:srgbClr val="000000">
                        <a:alpha val="0"/>
                      </a:srgbClr>
                    </a:outerShdw>
                  </a:effectLst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0" tIns="0" rIns="0" bIns="0" numCol="1" spcCol="38100" rtlCol="0" anchor="t" anchorCtr="0">
                    <a:noAutofit/>
                  </a:bodyPr>
                  <a:lstStyle/>
                  <a:p>
                    <a:pPr marL="0" marR="0" indent="0" algn="ctr" defTabSz="8255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rPr>
                      <a:t>10</a:t>
                    </a:r>
                    <a:r>
                      <a:rPr lang="en-US" b="0" i="0" dirty="0">
                        <a:solidFill>
                          <a:schemeClr val="bg1"/>
                        </a:solidFill>
                        <a:effectLst/>
                        <a:latin typeface="Slack-Lato"/>
                      </a:rPr>
                      <a:t>µm</a:t>
                    </a:r>
                    <a:endPara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endParaRPr>
                  </a:p>
                </p:txBody>
              </p:sp>
            </p:grp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5DFABD6-9DA0-EAE8-8DA2-7EEE44474C20}"/>
                  </a:ext>
                </a:extLst>
              </p:cNvPr>
              <p:cNvSpPr txBox="1"/>
              <p:nvPr/>
            </p:nvSpPr>
            <p:spPr>
              <a:xfrm>
                <a:off x="7917394" y="1711066"/>
                <a:ext cx="809031" cy="2484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>
                <a:outerShdw dist="99904" dir="12360000" sx="59000" sy="59000" algn="ctr" rotWithShape="0">
                  <a:schemeClr val="tx1">
                    <a:alpha val="59000"/>
                  </a:scheme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t" anchorCtr="0">
                <a:no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spc="0" normalizeH="0" baseline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rPr>
                  <a:t>A-421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A394CD2-EC60-8D97-EDD9-E4FB1C93B969}"/>
                </a:ext>
              </a:extLst>
            </p:cNvPr>
            <p:cNvGrpSpPr/>
            <p:nvPr/>
          </p:nvGrpSpPr>
          <p:grpSpPr>
            <a:xfrm>
              <a:off x="585216" y="1527048"/>
              <a:ext cx="3394149" cy="2733781"/>
              <a:chOff x="627515" y="1711066"/>
              <a:chExt cx="3394149" cy="2733781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6D40BA58-77C2-FAEF-BC3B-67139AF084A4}"/>
                  </a:ext>
                </a:extLst>
              </p:cNvPr>
              <p:cNvGrpSpPr/>
              <p:nvPr/>
            </p:nvGrpSpPr>
            <p:grpSpPr>
              <a:xfrm>
                <a:off x="627515" y="1959555"/>
                <a:ext cx="3394149" cy="2485292"/>
                <a:chOff x="627515" y="1522278"/>
                <a:chExt cx="3394149" cy="2485292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80870E80-8CEE-976D-46F6-F5F4322276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-170"/>
                <a:stretch/>
              </p:blipFill>
              <p:spPr>
                <a:xfrm>
                  <a:off x="627515" y="1522278"/>
                  <a:ext cx="3394149" cy="2485292"/>
                </a:xfrm>
                <a:prstGeom prst="rect">
                  <a:avLst/>
                </a:prstGeom>
              </p:spPr>
            </p:pic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CBC9259F-736B-D755-02A0-9063AE1FA1C1}"/>
                    </a:ext>
                  </a:extLst>
                </p:cNvPr>
                <p:cNvGrpSpPr/>
                <p:nvPr/>
              </p:nvGrpSpPr>
              <p:grpSpPr>
                <a:xfrm>
                  <a:off x="3288129" y="3362036"/>
                  <a:ext cx="611855" cy="468540"/>
                  <a:chOff x="10964068" y="3975402"/>
                  <a:chExt cx="611855" cy="468540"/>
                </a:xfrm>
                <a:effectLst>
                  <a:outerShdw blurRad="453795" dist="24195" dir="1620000" sx="122000" sy="122000" algn="ctr" rotWithShape="0">
                    <a:srgbClr val="000000"/>
                  </a:outerShdw>
                </a:effectLst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33169AA-E112-8719-EBE4-2F302BF375BE}"/>
                      </a:ext>
                    </a:extLst>
                  </p:cNvPr>
                  <p:cNvGrpSpPr/>
                  <p:nvPr/>
                </p:nvGrpSpPr>
                <p:grpSpPr>
                  <a:xfrm>
                    <a:off x="10972914" y="4267100"/>
                    <a:ext cx="603009" cy="176842"/>
                    <a:chOff x="11329511" y="5629418"/>
                    <a:chExt cx="603009" cy="176842"/>
                  </a:xfrm>
                </p:grpSpPr>
                <p:cxnSp>
                  <p:nvCxnSpPr>
                    <p:cNvPr id="16" name="Straight Connector 15">
                      <a:extLst>
                        <a:ext uri="{FF2B5EF4-FFF2-40B4-BE49-F238E27FC236}">
                          <a16:creationId xmlns:a16="http://schemas.microsoft.com/office/drawing/2014/main" id="{32967BB1-EAC9-0F40-1CA3-9C4E829543F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329511" y="5629418"/>
                      <a:ext cx="0" cy="176842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  <p:cxnSp>
                  <p:nvCxnSpPr>
                    <p:cNvPr id="17" name="Straight Connector 16">
                      <a:extLst>
                        <a:ext uri="{FF2B5EF4-FFF2-40B4-BE49-F238E27FC236}">
                          <a16:creationId xmlns:a16="http://schemas.microsoft.com/office/drawing/2014/main" id="{6FF53749-AA03-C27D-6A02-F91876C5975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932520" y="5629418"/>
                      <a:ext cx="0" cy="176842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  <p:cxnSp>
                  <p:nvCxnSpPr>
                    <p:cNvPr id="18" name="Straight Connector 17">
                      <a:extLst>
                        <a:ext uri="{FF2B5EF4-FFF2-40B4-BE49-F238E27FC236}">
                          <a16:creationId xmlns:a16="http://schemas.microsoft.com/office/drawing/2014/main" id="{BC252B9B-3F46-6D70-057E-DEEA5B3436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338360" y="5717839"/>
                      <a:ext cx="594160" cy="0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</p:grp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5A8BA48F-9DBE-B6EE-9B4E-62073640737E}"/>
                      </a:ext>
                    </a:extLst>
                  </p:cNvPr>
                  <p:cNvSpPr txBox="1"/>
                  <p:nvPr/>
                </p:nvSpPr>
                <p:spPr>
                  <a:xfrm>
                    <a:off x="10964068" y="3975402"/>
                    <a:ext cx="611854" cy="31743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>
                    <a:outerShdw blurRad="594867" dist="50800" dir="5400000" sx="81000" sy="81000" algn="ctr" rotWithShape="0">
                      <a:srgbClr val="000000">
                        <a:alpha val="0"/>
                      </a:srgbClr>
                    </a:outerShdw>
                  </a:effectLst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0" tIns="0" rIns="0" bIns="0" numCol="1" spcCol="38100" rtlCol="0" anchor="t" anchorCtr="0">
                    <a:noAutofit/>
                  </a:bodyPr>
                  <a:lstStyle/>
                  <a:p>
                    <a:pPr marL="0" marR="0" indent="0" algn="ctr" defTabSz="8255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rPr>
                      <a:t>20</a:t>
                    </a:r>
                    <a:r>
                      <a:rPr lang="en-US" b="0" i="0" dirty="0">
                        <a:solidFill>
                          <a:schemeClr val="bg1"/>
                        </a:solidFill>
                        <a:effectLst/>
                        <a:latin typeface="Slack-Lato"/>
                      </a:rPr>
                      <a:t>µm</a:t>
                    </a:r>
                    <a:endPara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endParaRPr>
                  </a:p>
                </p:txBody>
              </p:sp>
            </p:grp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E9C800-9908-02FF-566E-704B329AEF0D}"/>
                  </a:ext>
                </a:extLst>
              </p:cNvPr>
              <p:cNvSpPr txBox="1"/>
              <p:nvPr/>
            </p:nvSpPr>
            <p:spPr>
              <a:xfrm>
                <a:off x="627515" y="1711066"/>
                <a:ext cx="880788" cy="2484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t" anchorCtr="0">
                <a:no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500" b="1" dirty="0">
                    <a:sym typeface="Helvetica Light"/>
                  </a:rPr>
                  <a:t>BG-42</a:t>
                </a:r>
                <a:endParaRPr kumimoji="0" lang="en-US" sz="1500" b="1" i="0" u="none" strike="noStrike" cap="none" spc="0" normalizeH="0" baseline="0" dirty="0">
                  <a:ln>
                    <a:noFill/>
                  </a:ln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F88CA80-285D-558C-4031-32AD8950C92B}"/>
                </a:ext>
              </a:extLst>
            </p:cNvPr>
            <p:cNvGrpSpPr/>
            <p:nvPr/>
          </p:nvGrpSpPr>
          <p:grpSpPr>
            <a:xfrm>
              <a:off x="4269361" y="1527048"/>
              <a:ext cx="3394149" cy="2733781"/>
              <a:chOff x="4269361" y="1711066"/>
              <a:chExt cx="3394149" cy="2733781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296B2C5-1F5C-DE59-E4A0-0BCAAEAB4E25}"/>
                  </a:ext>
                </a:extLst>
              </p:cNvPr>
              <p:cNvGrpSpPr/>
              <p:nvPr/>
            </p:nvGrpSpPr>
            <p:grpSpPr>
              <a:xfrm>
                <a:off x="4269361" y="1959555"/>
                <a:ext cx="3394149" cy="2485292"/>
                <a:chOff x="4269361" y="1522278"/>
                <a:chExt cx="3394149" cy="2485292"/>
              </a:xfrm>
            </p:grpSpPr>
            <p:pic>
              <p:nvPicPr>
                <p:cNvPr id="9" name="Picture 8" descr="A picture containing text&#10;&#10;Description automatically generated">
                  <a:extLst>
                    <a:ext uri="{FF2B5EF4-FFF2-40B4-BE49-F238E27FC236}">
                      <a16:creationId xmlns:a16="http://schemas.microsoft.com/office/drawing/2014/main" id="{ADC9E26F-F81B-4392-87F5-8CDEFC370B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269361" y="1522278"/>
                  <a:ext cx="3394149" cy="2485292"/>
                </a:xfrm>
                <a:prstGeom prst="rect">
                  <a:avLst/>
                </a:prstGeom>
              </p:spPr>
            </p:pic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665BE14-84FE-9BCF-EC6B-D6AD32681A7F}"/>
                    </a:ext>
                  </a:extLst>
                </p:cNvPr>
                <p:cNvGrpSpPr/>
                <p:nvPr/>
              </p:nvGrpSpPr>
              <p:grpSpPr>
                <a:xfrm>
                  <a:off x="6801746" y="3362036"/>
                  <a:ext cx="743241" cy="468540"/>
                  <a:chOff x="10964067" y="3975402"/>
                  <a:chExt cx="743241" cy="468540"/>
                </a:xfrm>
                <a:effectLst>
                  <a:outerShdw blurRad="453795" dist="24195" dir="1620000" sx="122000" sy="122000" algn="ctr" rotWithShape="0">
                    <a:srgbClr val="000000"/>
                  </a:outerShdw>
                </a:effectLst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1F352121-09AC-D7EE-8E90-C85F826AED1D}"/>
                      </a:ext>
                    </a:extLst>
                  </p:cNvPr>
                  <p:cNvGrpSpPr/>
                  <p:nvPr/>
                </p:nvGrpSpPr>
                <p:grpSpPr>
                  <a:xfrm>
                    <a:off x="10972914" y="4267100"/>
                    <a:ext cx="734394" cy="176842"/>
                    <a:chOff x="11329511" y="5629418"/>
                    <a:chExt cx="734394" cy="176842"/>
                  </a:xfrm>
                </p:grpSpPr>
                <p:cxnSp>
                  <p:nvCxnSpPr>
                    <p:cNvPr id="25" name="Straight Connector 24">
                      <a:extLst>
                        <a:ext uri="{FF2B5EF4-FFF2-40B4-BE49-F238E27FC236}">
                          <a16:creationId xmlns:a16="http://schemas.microsoft.com/office/drawing/2014/main" id="{468EB343-3C79-7CE4-A341-CD0403FF18B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329511" y="5629418"/>
                      <a:ext cx="0" cy="176842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  <p:cxnSp>
                  <p:nvCxnSpPr>
                    <p:cNvPr id="26" name="Straight Connector 25">
                      <a:extLst>
                        <a:ext uri="{FF2B5EF4-FFF2-40B4-BE49-F238E27FC236}">
                          <a16:creationId xmlns:a16="http://schemas.microsoft.com/office/drawing/2014/main" id="{F8DAD13F-F984-AD06-6D8E-B0431116182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2063905" y="5629418"/>
                      <a:ext cx="0" cy="176842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C23F4D30-B16F-9B4E-4243-4D97B7143C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1338360" y="5717839"/>
                      <a:ext cx="725545" cy="0"/>
                    </a:xfrm>
                    <a:prstGeom prst="line">
                      <a:avLst/>
                    </a:prstGeom>
                    <a:noFill/>
                    <a:ln w="25400" cap="flat">
                      <a:solidFill>
                        <a:schemeClr val="bg1"/>
                      </a:solidFill>
                      <a:prstDash val="solid"/>
                      <a:miter lim="400000"/>
                    </a:ln>
                    <a:effectLst/>
                    <a:sp3d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</p:grp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1ABAEB3E-496D-3943-14C4-DFA9A587533E}"/>
                      </a:ext>
                    </a:extLst>
                  </p:cNvPr>
                  <p:cNvSpPr txBox="1"/>
                  <p:nvPr/>
                </p:nvSpPr>
                <p:spPr>
                  <a:xfrm>
                    <a:off x="10964067" y="3975402"/>
                    <a:ext cx="743231" cy="31743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>
                    <a:outerShdw blurRad="594867" dist="50800" dir="5400000" sx="81000" sy="81000" algn="ctr" rotWithShape="0">
                      <a:srgbClr val="000000">
                        <a:alpha val="0"/>
                      </a:srgbClr>
                    </a:outerShdw>
                  </a:effectLst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0" tIns="0" rIns="0" bIns="0" numCol="1" spcCol="38100" rtlCol="0" anchor="t" anchorCtr="0">
                    <a:noAutofit/>
                  </a:bodyPr>
                  <a:lstStyle/>
                  <a:p>
                    <a:pPr marL="0" marR="0" indent="0" algn="ctr" defTabSz="8255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8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Light"/>
                      </a:rPr>
                      <a:t>20</a:t>
                    </a:r>
                    <a:r>
                      <a:rPr lang="en-US" b="0" i="0" dirty="0">
                        <a:solidFill>
                          <a:schemeClr val="bg1"/>
                        </a:solidFill>
                        <a:effectLst/>
                        <a:latin typeface="Slack-Lato"/>
                      </a:rPr>
                      <a:t>µm</a:t>
                    </a:r>
                    <a:endParaRPr kumimoji="0" lang="en-US" sz="1800" b="0" i="0" u="none" strike="noStrike" cap="none" spc="0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endParaRPr>
                  </a:p>
                </p:txBody>
              </p:sp>
            </p:grp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B7C6DF-42F3-D49D-3F62-8B98E670C4E3}"/>
                  </a:ext>
                </a:extLst>
              </p:cNvPr>
              <p:cNvSpPr txBox="1"/>
              <p:nvPr/>
            </p:nvSpPr>
            <p:spPr>
              <a:xfrm>
                <a:off x="4269361" y="1711066"/>
                <a:ext cx="706984" cy="2484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t" anchorCtr="0">
                <a:no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500" b="1" dirty="0">
                    <a:sym typeface="Helvetica Light"/>
                  </a:rPr>
                  <a:t>440C</a:t>
                </a:r>
                <a:endParaRPr kumimoji="0" lang="en-US" sz="1500" b="1" i="0" u="none" strike="noStrike" cap="none" spc="0" normalizeH="0" baseline="0" dirty="0">
                  <a:ln>
                    <a:noFill/>
                  </a:ln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98D1E7E4-E84B-9091-42AA-0D3ADBECCE14}"/>
              </a:ext>
            </a:extLst>
          </p:cNvPr>
          <p:cNvSpPr txBox="1"/>
          <p:nvPr/>
        </p:nvSpPr>
        <p:spPr>
          <a:xfrm>
            <a:off x="6309360" y="5153297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91440" tIns="45720" rIns="91440" bIns="45720" numCol="1" spcCol="38100" rtlCol="0" anchor="t" anchorCtr="0">
            <a:no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Content Placeholder 1">
            <a:extLst>
              <a:ext uri="{FF2B5EF4-FFF2-40B4-BE49-F238E27FC236}">
                <a16:creationId xmlns:a16="http://schemas.microsoft.com/office/drawing/2014/main" id="{576EE0E8-F604-CDE8-A280-67FD94798F96}"/>
              </a:ext>
            </a:extLst>
          </p:cNvPr>
          <p:cNvSpPr txBox="1">
            <a:spLocks/>
          </p:cNvSpPr>
          <p:nvPr/>
        </p:nvSpPr>
        <p:spPr>
          <a:xfrm>
            <a:off x="585216" y="4552527"/>
            <a:ext cx="10803601" cy="1758074"/>
          </a:xfrm>
          <a:prstGeom prst="rect">
            <a:avLst/>
          </a:prstGeom>
        </p:spPr>
        <p:txBody>
          <a:bodyPr wrap="none" lIns="0" tIns="0" rIns="0" bIns="0"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Font typeface="Arial" pitchFamily="34" charset="0"/>
              <a:buChar char="•"/>
              <a:defRPr sz="2800" b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Font typeface="Calibri" panose="020F0502020204030204" pitchFamily="34" charset="0"/>
              <a:buChar char="−"/>
              <a:defRPr sz="24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None/>
              <a:defRPr sz="16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None/>
              <a:defRPr sz="14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None/>
              <a:tabLst/>
              <a:defRPr/>
            </a:pPr>
            <a:r>
              <a:rPr lang="fr-BE" sz="1500" kern="0" dirty="0">
                <a:solidFill>
                  <a:schemeClr val="tx2"/>
                </a:solidFill>
                <a:latin typeface="+mn-lt"/>
              </a:rPr>
              <a:t> Microstructure comparison</a:t>
            </a:r>
            <a:endParaRPr lang="en-US" sz="1500" kern="0" dirty="0">
              <a:solidFill>
                <a:schemeClr val="tx2"/>
              </a:solidFill>
              <a:latin typeface="+mn-lt"/>
            </a:endParaRPr>
          </a:p>
          <a:p>
            <a:pPr marL="283464" indent="-283464">
              <a:spcBef>
                <a:spcPts val="600"/>
              </a:spcBef>
              <a:buClr>
                <a:schemeClr val="tx1"/>
              </a:buClr>
              <a:defRPr/>
            </a:pPr>
            <a:r>
              <a:rPr lang="en-US" sz="1400" kern="0" dirty="0">
                <a:solidFill>
                  <a:srgbClr val="000000"/>
                </a:solidFill>
              </a:rPr>
              <a:t>BG-42 and 440C microstructures have large Cr-carbides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3464" indent="-283464">
              <a:spcBef>
                <a:spcPts val="600"/>
              </a:spcBef>
              <a:buClr>
                <a:schemeClr val="tx1"/>
              </a:buClr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A-421 </a:t>
            </a:r>
            <a:r>
              <a:rPr kumimoji="0" 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microstructure has a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small,</a:t>
            </a:r>
            <a:r>
              <a:rPr kumimoji="0" lang="en-US" sz="1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uniform distribution of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TiC particles</a:t>
            </a:r>
          </a:p>
          <a:p>
            <a:pPr marL="283464" indent="-283464">
              <a:spcBef>
                <a:spcPts val="600"/>
              </a:spcBef>
              <a:buClr>
                <a:schemeClr val="tx1"/>
              </a:buClr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Most carbon in A-421 is dissolved in the matrix between the TiC particles, </a:t>
            </a:r>
            <a:br>
              <a: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</a:b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creating uniform hardness and </a:t>
            </a:r>
            <a:r>
              <a:rPr kumimoji="0" lang="en-US" sz="140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</a:rPr>
              <a:t>excellent edge retention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3464" indent="-283464">
              <a:spcBef>
                <a:spcPts val="600"/>
              </a:spcBef>
              <a:buClr>
                <a:schemeClr val="tx1"/>
              </a:buClr>
              <a:defRPr/>
            </a:pPr>
            <a:endParaRPr kumimoji="0" lang="en-US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58920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circle with white lines&#10;&#10;Description automatically generated">
            <a:extLst>
              <a:ext uri="{FF2B5EF4-FFF2-40B4-BE49-F238E27FC236}">
                <a16:creationId xmlns:a16="http://schemas.microsoft.com/office/drawing/2014/main" id="{ED231417-1191-A917-F400-4B4068C154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570783">
            <a:off x="7184699" y="1696698"/>
            <a:ext cx="6893470" cy="662389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7EF2DA7-D041-45B2-BAB9-E4BB14E71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fr-BE" dirty="0"/>
              <a:t>A-421 process route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EE2F1AA-5CF7-B62A-8D76-27CB4D6F28CD}"/>
              </a:ext>
            </a:extLst>
          </p:cNvPr>
          <p:cNvSpPr txBox="1">
            <a:spLocks/>
          </p:cNvSpPr>
          <p:nvPr/>
        </p:nvSpPr>
        <p:spPr>
          <a:xfrm>
            <a:off x="584046" y="1527048"/>
            <a:ext cx="10215562" cy="39370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660404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977908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1295412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1612916" marR="0" indent="-342900" algn="l" defTabSz="412756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1905024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2222528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2540032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2857536" marR="0" indent="-317504" algn="l" defTabSz="412756" latinLnBrk="0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2600" b="0" i="0" u="none" strike="noStrike" cap="none" spc="0" baseline="0">
                <a:ln>
                  <a:noFill/>
                </a:ln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283464" lvl="1" indent="-283464">
              <a:buClr>
                <a:schemeClr val="tx1"/>
              </a:buClr>
            </a:pP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A-421 plate (sheet) is made in the USA </a:t>
            </a:r>
          </a:p>
          <a:p>
            <a:pPr marL="283464" lvl="1" indent="-283464">
              <a:buClr>
                <a:schemeClr val="tx1"/>
              </a:buClr>
            </a:pP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A-421 sheet is shipped in the annealed condition (302 BHN, max)</a:t>
            </a:r>
          </a:p>
          <a:p>
            <a:pPr marL="283464" lvl="1" indent="-283464">
              <a:buClr>
                <a:schemeClr val="tx1"/>
              </a:buClr>
            </a:pP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Knife profile is cut from plate (laser/water jet/stamped/EDM)</a:t>
            </a:r>
          </a:p>
          <a:p>
            <a:pPr marL="283464" lvl="1" indent="-283464">
              <a:buClr>
                <a:schemeClr val="tx1"/>
              </a:buClr>
            </a:pP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Bevel is added to knife preform</a:t>
            </a:r>
          </a:p>
          <a:p>
            <a:pPr marL="283464" lvl="1" indent="-283464">
              <a:buClr>
                <a:schemeClr val="tx1"/>
              </a:buClr>
            </a:pP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Knife preform is fully hardened</a:t>
            </a:r>
          </a:p>
          <a:p>
            <a:pPr marL="283464" lvl="1" indent="-283464">
              <a:buClr>
                <a:schemeClr val="tx1"/>
              </a:buClr>
            </a:pP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Blade is sharpened with minimal heat input</a:t>
            </a:r>
          </a:p>
          <a:p>
            <a:pPr marL="283464" lvl="1" indent="-283464">
              <a:buClr>
                <a:schemeClr val="tx1"/>
              </a:buClr>
            </a:pPr>
            <a:r>
              <a:rPr lang="en-US" sz="1400" kern="0" dirty="0">
                <a:latin typeface="Calibri" panose="020F0502020204030204" pitchFamily="34" charset="0"/>
                <a:cs typeface="Calibri" panose="020F0502020204030204" pitchFamily="34" charset="0"/>
              </a:rPr>
              <a:t>Knife is finished</a:t>
            </a:r>
          </a:p>
        </p:txBody>
      </p:sp>
      <p:pic>
        <p:nvPicPr>
          <p:cNvPr id="11" name="Picture 10" descr="A close up of a knife&#10;&#10;Description automatically generated">
            <a:extLst>
              <a:ext uri="{FF2B5EF4-FFF2-40B4-BE49-F238E27FC236}">
                <a16:creationId xmlns:a16="http://schemas.microsoft.com/office/drawing/2014/main" id="{BED2C59F-5F82-2F38-7235-A93E74F04A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9312" y="2722949"/>
            <a:ext cx="10061542" cy="407046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AABE51-0738-BE8D-82DB-2216364347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473369" y="6444826"/>
            <a:ext cx="398682" cy="228784"/>
          </a:xfrm>
        </p:spPr>
        <p:txBody>
          <a:bodyPr/>
          <a:lstStyle/>
          <a:p>
            <a:fld id="{86CB4B4D-7CA3-9044-876B-883B54F8677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0810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6C961-49AC-FA35-E90B-2EC3FF893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2033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Jw7C3qQ9GhrdqRxOr_E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Jw7C3qQ9GhrdqRxOr_E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Jw7C3qQ9GhrdqRxOr_E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5qRHfVSOqtN33UCzuse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5qRHfVSOqtN33UCzuse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ITNFLqQIahx.nckGJzl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WsY5T1TCyeJLaN2QoeP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Jw7C3qQ9GhrdqRxOr_E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Jw7C3qQ9GhrdqRxOr_E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5qRHfVSOqtN33UCzuse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.fNzwYTTgWtBSfYfVVvf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3jdzwnoTFKpVie4VkEwc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Q6nvSZmSZeIoZcaXtpfd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KkuvifROiNyvttRhO4mg"/>
</p:tagLst>
</file>

<file path=ppt/theme/theme1.xml><?xml version="1.0" encoding="utf-8"?>
<a:theme xmlns:a="http://schemas.openxmlformats.org/drawingml/2006/main" name="2_Black">
  <a:themeElements>
    <a:clrScheme name="Custom 3">
      <a:dk1>
        <a:srgbClr val="101820"/>
      </a:dk1>
      <a:lt1>
        <a:srgbClr val="FFFFFF"/>
      </a:lt1>
      <a:dk2>
        <a:srgbClr val="E30046"/>
      </a:dk2>
      <a:lt2>
        <a:srgbClr val="C8C9C7"/>
      </a:lt2>
      <a:accent1>
        <a:srgbClr val="1D4F91"/>
      </a:accent1>
      <a:accent2>
        <a:srgbClr val="407EC9"/>
      </a:accent2>
      <a:accent3>
        <a:srgbClr val="6CACE3"/>
      </a:accent3>
      <a:accent4>
        <a:srgbClr val="000000"/>
      </a:accent4>
      <a:accent5>
        <a:srgbClr val="97999B"/>
      </a:accent5>
      <a:accent6>
        <a:srgbClr val="C8C9C7"/>
      </a:accent6>
      <a:hlink>
        <a:srgbClr val="00BF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defRPr sz="2200" dirty="0" smtClean="0">
            <a:solidFill>
              <a:schemeClr val="tx1"/>
            </a:solidFill>
            <a:ea typeface="Verdana" pitchFamily="34" charset="0"/>
            <a:cs typeface="Verdana" pitchFamily="34" charset="0"/>
          </a:defRPr>
        </a:defPPr>
      </a:lstStyle>
    </a:spDef>
    <a:lnDef>
      <a:spPr>
        <a:noFill/>
        <a:ln w="25400" cap="flat">
          <a:solidFill>
            <a:schemeClr val="accent4"/>
          </a:solidFill>
          <a:prstDash val="solid"/>
          <a:miter lim="400000"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40" tIns="45720" rIns="91440" bIns="45720" numCol="1" spcCol="38100" rtlCol="0" anchor="t" anchorCtr="0">
        <a:no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 dirty="0" smtClean="0">
            <a:ln>
              <a:noFill/>
            </a:ln>
            <a:solidFill>
              <a:schemeClr val="tx1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Black">
  <a:themeElements>
    <a:clrScheme name="Custom 1">
      <a:dk1>
        <a:srgbClr val="101820"/>
      </a:dk1>
      <a:lt1>
        <a:srgbClr val="FFFFFF"/>
      </a:lt1>
      <a:dk2>
        <a:srgbClr val="E30046"/>
      </a:dk2>
      <a:lt2>
        <a:srgbClr val="C8C9C7"/>
      </a:lt2>
      <a:accent1>
        <a:srgbClr val="1D4F91"/>
      </a:accent1>
      <a:accent2>
        <a:srgbClr val="407EC9"/>
      </a:accent2>
      <a:accent3>
        <a:srgbClr val="6CACE3"/>
      </a:accent3>
      <a:accent4>
        <a:srgbClr val="000000"/>
      </a:accent4>
      <a:accent5>
        <a:srgbClr val="97999B"/>
      </a:accent5>
      <a:accent6>
        <a:srgbClr val="C8C9C7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defRPr sz="2200" dirty="0" smtClean="0">
            <a:solidFill>
              <a:schemeClr val="tx1"/>
            </a:solidFill>
            <a:ea typeface="Verdana" pitchFamily="34" charset="0"/>
            <a:cs typeface="Verdana" pitchFamily="34" charset="0"/>
          </a:defRPr>
        </a:defPPr>
      </a:lstStyle>
    </a:spDef>
    <a:lnDef>
      <a:spPr>
        <a:noFill/>
        <a:ln w="25400" cap="flat">
          <a:solidFill>
            <a:schemeClr val="accent4"/>
          </a:solidFill>
          <a:prstDash val="solid"/>
          <a:miter lim="400000"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40" tIns="45720" rIns="91440" bIns="45720" numCol="1" spcCol="38100" rtlCol="0" anchor="t" anchorCtr="0">
        <a:no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 dirty="0" smtClean="0">
            <a:ln>
              <a:noFill/>
            </a:ln>
            <a:solidFill>
              <a:schemeClr val="tx1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2" id="{A28FB21F-550A-4FD8-B337-4DE6B2948DA3}" vid="{2B8D3EFC-7C2F-477E-898F-B88AD761C26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ec00e0-bbd4-4f3f-a37c-fa46c73c0865" xsi:nil="true"/>
    <lcf76f155ced4ddcb4097134ff3c332f xmlns="eea05353-b56e-4566-bf9d-517be5a6f3a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61BF0E7D9BF5448127EF86CD4D7A89" ma:contentTypeVersion="17" ma:contentTypeDescription="Create a new document." ma:contentTypeScope="" ma:versionID="67b4f83a4b82beba8f00bd9a97796122">
  <xsd:schema xmlns:xsd="http://www.w3.org/2001/XMLSchema" xmlns:xs="http://www.w3.org/2001/XMLSchema" xmlns:p="http://schemas.microsoft.com/office/2006/metadata/properties" xmlns:ns2="eea05353-b56e-4566-bf9d-517be5a6f3a1" xmlns:ns3="bbf899aa-be26-4189-8fc7-62c9a726d2fd" xmlns:ns4="aeec00e0-bbd4-4f3f-a37c-fa46c73c0865" targetNamespace="http://schemas.microsoft.com/office/2006/metadata/properties" ma:root="true" ma:fieldsID="32b99337928e290bf8b9f4a882fc61a7" ns2:_="" ns3:_="" ns4:_="">
    <xsd:import namespace="eea05353-b56e-4566-bf9d-517be5a6f3a1"/>
    <xsd:import namespace="bbf899aa-be26-4189-8fc7-62c9a726d2fd"/>
    <xsd:import namespace="aeec00e0-bbd4-4f3f-a37c-fa46c73c08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a05353-b56e-4566-bf9d-517be5a6f3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d3bf6a5-df7c-418b-84e4-ec48709185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899aa-be26-4189-8fc7-62c9a726d2f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c00e0-bbd4-4f3f-a37c-fa46c73c0865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29b21559-a691-42dd-a37d-62828328f023}" ma:internalName="TaxCatchAll" ma:showField="CatchAllData" ma:web="bbf899aa-be26-4189-8fc7-62c9a726d2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7F68EF-B139-4A24-A361-774E62BF6D42}">
  <ds:schemaRefs>
    <ds:schemaRef ds:uri="http://schemas.microsoft.com/office/2006/documentManagement/types"/>
    <ds:schemaRef ds:uri="ba87415c-2ac7-479a-a117-2c5a5d8d168c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d7354c86-679d-449f-be05-a9b71d1579f5"/>
    <ds:schemaRef ds:uri="http://www.w3.org/XML/1998/namespace"/>
    <ds:schemaRef ds:uri="http://purl.org/dc/dcmitype/"/>
    <ds:schemaRef ds:uri="aeec00e0-bbd4-4f3f-a37c-fa46c73c0865"/>
    <ds:schemaRef ds:uri="eea05353-b56e-4566-bf9d-517be5a6f3a1"/>
  </ds:schemaRefs>
</ds:datastoreItem>
</file>

<file path=customXml/itemProps2.xml><?xml version="1.0" encoding="utf-8"?>
<ds:datastoreItem xmlns:ds="http://schemas.openxmlformats.org/officeDocument/2006/customXml" ds:itemID="{A5350E32-877F-4D68-9125-61D1067FB2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2135215-4CA2-4EAE-8313-1463154FEA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a05353-b56e-4566-bf9d-517be5a6f3a1"/>
    <ds:schemaRef ds:uri="bbf899aa-be26-4189-8fc7-62c9a726d2fd"/>
    <ds:schemaRef ds:uri="aeec00e0-bbd4-4f3f-a37c-fa46c73c08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Corporate Template</Template>
  <TotalTime>30273</TotalTime>
  <Words>315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20" baseType="lpstr">
      <vt:lpstr>Arial</vt:lpstr>
      <vt:lpstr>Calibri</vt:lpstr>
      <vt:lpstr>Calibri Bold</vt:lpstr>
      <vt:lpstr>Calibri Light</vt:lpstr>
      <vt:lpstr>DIN Next LT Pro Bold</vt:lpstr>
      <vt:lpstr>Helvetica Light</vt:lpstr>
      <vt:lpstr>Helvetica Neue Medium</vt:lpstr>
      <vt:lpstr>Slack-Lato</vt:lpstr>
      <vt:lpstr>System Font Regular</vt:lpstr>
      <vt:lpstr>Verdana</vt:lpstr>
      <vt:lpstr>Wingdings</vt:lpstr>
      <vt:lpstr>2_Black</vt:lpstr>
      <vt:lpstr>1_Black</vt:lpstr>
      <vt:lpstr>think-cell Slide</vt:lpstr>
      <vt:lpstr>PowerPoint Presentation</vt:lpstr>
      <vt:lpstr>A-421: A new advanced stainless knife steel</vt:lpstr>
      <vt:lpstr>A-421 salt fog corrosion test (ASTM B117) after 200 hours</vt:lpstr>
      <vt:lpstr>A-421 microstructure</vt:lpstr>
      <vt:lpstr>A-421 process route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Akins, Marshall D</dc:creator>
  <cp:lastModifiedBy>Buck, Robert F</cp:lastModifiedBy>
  <cp:revision>315</cp:revision>
  <cp:lastPrinted>2022-06-24T19:53:08Z</cp:lastPrinted>
  <dcterms:created xsi:type="dcterms:W3CDTF">2019-05-22T13:13:49Z</dcterms:created>
  <dcterms:modified xsi:type="dcterms:W3CDTF">2025-12-11T19:51:34Z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0x0101004861BF0E7D9BF5448127EF86CD4D7A89</vt:lpwstr>
  </property>
  <property fmtid="{D5CDD505-2E9C-101B-9397-08002B2CF9AE}" pid="3" name="Order">
    <vt:r8>1100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</Properties>
</file>